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14"/>
  </p:notesMasterIdLst>
  <p:sldIdLst>
    <p:sldId id="256" r:id="rId6"/>
    <p:sldId id="263" r:id="rId7"/>
    <p:sldId id="271" r:id="rId8"/>
    <p:sldId id="290" r:id="rId9"/>
    <p:sldId id="291" r:id="rId10"/>
    <p:sldId id="278" r:id="rId11"/>
    <p:sldId id="292" r:id="rId12"/>
    <p:sldId id="293" r:id="rId13"/>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E62254-B34B-192C-590E-8F43F1D8EA1D}" name="choleva@icmc.net" initials="ch" userId="S::urn:spo:guest#choleva@icmc.net::" providerId="AD"/>
  <p188:author id="{C0217479-8FA6-737A-928B-B5CDBAAFAFD7}" name="Evdokia Kouvara" initials="EK" userId="S::ekouvara@unicef.org::4346aac5-204f-4f82-8d06-b88e87edbe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EBC55-25E9-2AAA-8810-1CB76730063A}" v="12" dt="2026-01-15T15:45:14.346"/>
    <p1510:client id="{C84F9CB8-779A-507C-4C59-2C21DEB8CB60}" v="222" dt="2026-01-14T16:56:57.670"/>
    <p1510:client id="{EEEB0FED-01A4-E036-2A05-B31593D4CD3A}" v="139" dt="2026-01-15T15:15:14.0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7" autoAdjust="0"/>
    <p:restoredTop sz="94777"/>
  </p:normalViewPr>
  <p:slideViewPr>
    <p:cSldViewPr>
      <p:cViewPr varScale="1">
        <p:scale>
          <a:sx n="43" d="100"/>
          <a:sy n="43" d="100"/>
        </p:scale>
        <p:origin x="684"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87219DE0-6529-0D43-BCE3-D0FF6882F17A}" type="datetimeFigureOut">
              <a:rPr lang="en-GR" smtClean="0"/>
              <a:t>03/16/2026</a:t>
            </a:fld>
            <a:endParaRPr lang="en-GR"/>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2C1EC9A7-9510-7246-AD00-AD5350D68980}" type="slidenum">
              <a:rPr lang="en-GR" smtClean="0"/>
              <a:t>‹#›</a:t>
            </a:fld>
            <a:endParaRPr lang="en-GR"/>
          </a:p>
        </p:txBody>
      </p:sp>
    </p:spTree>
    <p:extLst>
      <p:ext uri="{BB962C8B-B14F-4D97-AF65-F5344CB8AC3E}">
        <p14:creationId xmlns:p14="http://schemas.microsoft.com/office/powerpoint/2010/main" val="735278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C1EC9A7-9510-7246-AD00-AD5350D68980}" type="slidenum">
              <a:rPr lang="en-GR" smtClean="0"/>
              <a:t>2</a:t>
            </a:fld>
            <a:endParaRPr lang="en-GR"/>
          </a:p>
        </p:txBody>
      </p:sp>
    </p:spTree>
    <p:extLst>
      <p:ext uri="{BB962C8B-B14F-4D97-AF65-F5344CB8AC3E}">
        <p14:creationId xmlns:p14="http://schemas.microsoft.com/office/powerpoint/2010/main" val="299348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C1EC9A7-9510-7246-AD00-AD5350D68980}" type="slidenum">
              <a:rPr lang="en-GR" smtClean="0"/>
              <a:t>5</a:t>
            </a:fld>
            <a:endParaRPr lang="en-GR"/>
          </a:p>
        </p:txBody>
      </p:sp>
    </p:spTree>
    <p:extLst>
      <p:ext uri="{BB962C8B-B14F-4D97-AF65-F5344CB8AC3E}">
        <p14:creationId xmlns:p14="http://schemas.microsoft.com/office/powerpoint/2010/main" val="389007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C1EC9A7-9510-7246-AD00-AD5350D68980}" type="slidenum">
              <a:rPr lang="en-GR" smtClean="0"/>
              <a:t>8</a:t>
            </a:fld>
            <a:endParaRPr lang="en-GR"/>
          </a:p>
        </p:txBody>
      </p:sp>
    </p:spTree>
    <p:extLst>
      <p:ext uri="{BB962C8B-B14F-4D97-AF65-F5344CB8AC3E}">
        <p14:creationId xmlns:p14="http://schemas.microsoft.com/office/powerpoint/2010/main" val="172720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600" b="1" i="0">
                <a:solidFill>
                  <a:srgbClr val="121617"/>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6D7FAC3-FC41-434A-BE9E-F9FE09F25F25}" type="datetime1">
              <a:rPr lang="en-US" smtClean="0"/>
              <a:t>3/16/2026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1" i="0">
                <a:solidFill>
                  <a:srgbClr val="12161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D50354A-ECA5-3744-9961-D3447F6E64CD}" type="datetime1">
              <a:rPr lang="en-US" smtClean="0"/>
              <a:t>3/16/2026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1" i="0">
                <a:solidFill>
                  <a:srgbClr val="121617"/>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88CF111-66AF-394B-A405-D3C2BCB700DC}" type="datetime1">
              <a:rPr lang="en-US" smtClean="0"/>
              <a:t>3/16/2026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1" i="0">
                <a:solidFill>
                  <a:srgbClr val="12161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86B3A4F-130D-F447-84F9-52BFFAC30089}" type="datetime1">
              <a:rPr lang="en-US" smtClean="0"/>
              <a:t>3/16/2026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2175B86-B080-4947-B382-92AD98C6B7DF}" type="datetime1">
              <a:rPr lang="en-US" smtClean="0"/>
              <a:t>3/16/2026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570643"/>
            <a:ext cx="20104100" cy="8167370"/>
          </a:xfrm>
          <a:custGeom>
            <a:avLst/>
            <a:gdLst/>
            <a:ahLst/>
            <a:cxnLst/>
            <a:rect l="l" t="t" r="r" b="b"/>
            <a:pathLst>
              <a:path w="20104100" h="8167370">
                <a:moveTo>
                  <a:pt x="20104099" y="0"/>
                </a:moveTo>
                <a:lnTo>
                  <a:pt x="0" y="0"/>
                </a:lnTo>
                <a:lnTo>
                  <a:pt x="0" y="8167280"/>
                </a:lnTo>
                <a:lnTo>
                  <a:pt x="20104099" y="8167280"/>
                </a:lnTo>
                <a:lnTo>
                  <a:pt x="20104099" y="0"/>
                </a:lnTo>
                <a:close/>
              </a:path>
            </a:pathLst>
          </a:custGeom>
          <a:solidFill>
            <a:srgbClr val="E7E7E5"/>
          </a:solidFill>
        </p:spPr>
        <p:txBody>
          <a:bodyPr wrap="square" lIns="0" tIns="0" rIns="0" bIns="0" rtlCol="0"/>
          <a:lstStyle/>
          <a:p>
            <a:endParaRPr/>
          </a:p>
        </p:txBody>
      </p:sp>
      <p:sp>
        <p:nvSpPr>
          <p:cNvPr id="2" name="Holder 2"/>
          <p:cNvSpPr>
            <a:spLocks noGrp="1"/>
          </p:cNvSpPr>
          <p:nvPr>
            <p:ph type="title"/>
          </p:nvPr>
        </p:nvSpPr>
        <p:spPr>
          <a:xfrm>
            <a:off x="2037962" y="3684005"/>
            <a:ext cx="1894839" cy="728979"/>
          </a:xfrm>
          <a:prstGeom prst="rect">
            <a:avLst/>
          </a:prstGeom>
        </p:spPr>
        <p:txBody>
          <a:bodyPr wrap="square" lIns="0" tIns="0" rIns="0" bIns="0">
            <a:spAutoFit/>
          </a:bodyPr>
          <a:lstStyle>
            <a:lvl1pPr>
              <a:defRPr sz="4600" b="1" i="0">
                <a:solidFill>
                  <a:srgbClr val="121617"/>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073BC6C2-228D-7F4C-9D6D-6A7C941A095F}" type="datetime1">
              <a:rPr lang="en-US" smtClean="0"/>
              <a:t>3/16/2026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1BF037A8-4184-77A5-B3B3-91B2B4C4201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303" y="9290075"/>
            <a:ext cx="20215553" cy="2232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child hugging a person&#10;&#10;AI-generated content may be incorrect.">
            <a:extLst>
              <a:ext uri="{FF2B5EF4-FFF2-40B4-BE49-F238E27FC236}">
                <a16:creationId xmlns:a16="http://schemas.microsoft.com/office/drawing/2014/main" id="{10F9AE57-2630-598C-F0EB-47084427352E}"/>
              </a:ext>
            </a:extLst>
          </p:cNvPr>
          <p:cNvPicPr>
            <a:picLocks noChangeAspect="1"/>
          </p:cNvPicPr>
          <p:nvPr/>
        </p:nvPicPr>
        <p:blipFill>
          <a:blip r:embed="rId2">
            <a:extLst>
              <a:ext uri="{28A0092B-C50C-407E-A947-70E740481C1C}">
                <a14:useLocalDpi xmlns:a14="http://schemas.microsoft.com/office/drawing/2010/main" val="0"/>
              </a:ext>
            </a:extLst>
          </a:blip>
          <a:srcRect b="27147"/>
          <a:stretch>
            <a:fillRect/>
          </a:stretch>
        </p:blipFill>
        <p:spPr>
          <a:xfrm>
            <a:off x="10215" y="-53161"/>
            <a:ext cx="20136954" cy="9785828"/>
          </a:xfrm>
          <a:prstGeom prst="rect">
            <a:avLst/>
          </a:prstGeom>
        </p:spPr>
      </p:pic>
      <p:sp>
        <p:nvSpPr>
          <p:cNvPr id="3" name="object 3"/>
          <p:cNvSpPr txBox="1"/>
          <p:nvPr/>
        </p:nvSpPr>
        <p:spPr>
          <a:xfrm>
            <a:off x="679450" y="6501004"/>
            <a:ext cx="7315200" cy="2441053"/>
          </a:xfrm>
          <a:prstGeom prst="rect">
            <a:avLst/>
          </a:prstGeom>
        </p:spPr>
        <p:txBody>
          <a:bodyPr vert="horz" wrap="square" lIns="0" tIns="70485" rIns="0" bIns="0" rtlCol="0" anchor="t">
            <a:spAutoFit/>
          </a:bodyPr>
          <a:lstStyle/>
          <a:p>
            <a:pPr marL="12700">
              <a:lnSpc>
                <a:spcPct val="100000"/>
              </a:lnSpc>
              <a:spcBef>
                <a:spcPts val="555"/>
              </a:spcBef>
            </a:pPr>
            <a:r>
              <a:rPr lang="el-GR" sz="3600" b="1" spc="-10" dirty="0">
                <a:solidFill>
                  <a:srgbClr val="FFFFFF"/>
                </a:solidFill>
                <a:latin typeface="Arial"/>
                <a:ea typeface="Open Sans"/>
                <a:cs typeface="Open Sans"/>
              </a:rPr>
              <a:t>ΠΡΟΓΡΑΜΜΑ ΘΕΤΙΚΗΣ ΓΟΝΕΪΚΟΤΗΤΑΣ </a:t>
            </a:r>
            <a:endParaRPr lang="el-GR" sz="3600" b="1" dirty="0">
              <a:solidFill>
                <a:srgbClr val="FFFFFF"/>
              </a:solidFill>
              <a:latin typeface="Arial"/>
              <a:ea typeface="Open Sans"/>
              <a:cs typeface="Open Sans"/>
            </a:endParaRPr>
          </a:p>
          <a:p>
            <a:pPr marL="12700">
              <a:spcBef>
                <a:spcPts val="555"/>
              </a:spcBef>
            </a:pPr>
            <a:r>
              <a:rPr lang="el-GR" sz="3600" b="1" spc="-10" dirty="0">
                <a:solidFill>
                  <a:srgbClr val="FFFFFF"/>
                </a:solidFill>
                <a:latin typeface="Arial"/>
                <a:ea typeface="Open Sans"/>
                <a:cs typeface="Open Sans"/>
              </a:rPr>
              <a:t>ΓΙΑ ΓΟΝΕΙΣ ΠΑΙΔΙΩΝ </a:t>
            </a:r>
          </a:p>
          <a:p>
            <a:pPr marL="12700">
              <a:spcBef>
                <a:spcPts val="555"/>
              </a:spcBef>
            </a:pPr>
            <a:r>
              <a:rPr lang="el-GR" sz="3600" b="1" spc="-10" dirty="0">
                <a:solidFill>
                  <a:srgbClr val="FFFFFF"/>
                </a:solidFill>
                <a:latin typeface="Arial"/>
                <a:ea typeface="Open Sans"/>
                <a:cs typeface="Open Sans"/>
              </a:rPr>
              <a:t>0 – 12 ΕΤΩΝ </a:t>
            </a:r>
            <a:r>
              <a:rPr lang="en-GB" sz="3600" b="1" spc="-10" dirty="0">
                <a:solidFill>
                  <a:srgbClr val="FFFFFF"/>
                </a:solidFill>
                <a:latin typeface="Arial"/>
                <a:ea typeface="Open Sans"/>
                <a:cs typeface="Open Sans"/>
              </a:rPr>
              <a:t>TRIPLE P</a:t>
            </a:r>
            <a:endParaRPr lang="en-GB" sz="3600" b="1" spc="-10" dirty="0">
              <a:solidFill>
                <a:srgbClr val="FFFFFF"/>
              </a:solidFill>
              <a:latin typeface="Arial"/>
              <a:ea typeface="Open Sans" panose="020B0606030504020204" pitchFamily="34" charset="0"/>
              <a:cs typeface="Open Sans" panose="020B0606030504020204" pitchFamily="34" charset="0"/>
            </a:endParaRPr>
          </a:p>
        </p:txBody>
      </p:sp>
      <p:sp>
        <p:nvSpPr>
          <p:cNvPr id="49" name="object 49"/>
          <p:cNvSpPr txBox="1"/>
          <p:nvPr/>
        </p:nvSpPr>
        <p:spPr>
          <a:xfrm>
            <a:off x="17020523" y="705349"/>
            <a:ext cx="2125953" cy="240450"/>
          </a:xfrm>
          <a:prstGeom prst="rect">
            <a:avLst/>
          </a:prstGeom>
        </p:spPr>
        <p:txBody>
          <a:bodyPr vert="horz" wrap="square" lIns="0" tIns="17145" rIns="0" bIns="0" rtlCol="0">
            <a:spAutoFit/>
          </a:bodyPr>
          <a:lstStyle/>
          <a:p>
            <a:pPr marL="12700" algn="r">
              <a:lnSpc>
                <a:spcPct val="100000"/>
              </a:lnSpc>
              <a:spcBef>
                <a:spcPts val="135"/>
              </a:spcBef>
            </a:pPr>
            <a:r>
              <a:rPr lang="en-US" sz="1450" b="1" spc="300" dirty="0">
                <a:solidFill>
                  <a:srgbClr val="FFFFFF"/>
                </a:solidFill>
                <a:latin typeface="Open Sans" panose="020B0606030504020204" pitchFamily="34" charset="0"/>
                <a:ea typeface="Open Sans" panose="020B0606030504020204" pitchFamily="34" charset="0"/>
                <a:cs typeface="Open Sans" panose="020B0606030504020204" pitchFamily="34" charset="0"/>
              </a:rPr>
              <a:t>04</a:t>
            </a:r>
            <a:r>
              <a:rPr sz="1450" b="1" spc="30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2175" b="1" spc="300" baseline="383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1450" b="1" spc="300" dirty="0">
                <a:solidFill>
                  <a:srgbClr val="FFFFFF"/>
                </a:solidFill>
                <a:latin typeface="Open Sans" panose="020B0606030504020204" pitchFamily="34" charset="0"/>
                <a:ea typeface="Open Sans" panose="020B0606030504020204" pitchFamily="34" charset="0"/>
                <a:cs typeface="Open Sans" panose="020B0606030504020204" pitchFamily="34" charset="0"/>
              </a:rPr>
              <a:t>12</a:t>
            </a:r>
            <a:r>
              <a:rPr sz="1450" b="1" spc="30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2175" b="1" spc="300" baseline="383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1450" b="1" spc="300" dirty="0">
                <a:solidFill>
                  <a:srgbClr val="FFFFFF"/>
                </a:solidFill>
                <a:latin typeface="Open Sans" panose="020B0606030504020204" pitchFamily="34" charset="0"/>
                <a:ea typeface="Open Sans" panose="020B0606030504020204" pitchFamily="34" charset="0"/>
                <a:cs typeface="Open Sans" panose="020B0606030504020204" pitchFamily="34" charset="0"/>
              </a:rPr>
              <a:t>2</a:t>
            </a:r>
            <a:r>
              <a:rPr sz="1450" b="1" spc="300" dirty="0">
                <a:solidFill>
                  <a:srgbClr val="FFFFFF"/>
                </a:solidFill>
                <a:latin typeface="Open Sans" panose="020B0606030504020204" pitchFamily="34" charset="0"/>
                <a:ea typeface="Open Sans" panose="020B0606030504020204" pitchFamily="34" charset="0"/>
                <a:cs typeface="Open Sans" panose="020B0606030504020204" pitchFamily="34" charset="0"/>
              </a:rPr>
              <a:t>025</a:t>
            </a:r>
            <a:endParaRPr sz="1450" spc="3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0" name="object 50"/>
          <p:cNvGrpSpPr/>
          <p:nvPr/>
        </p:nvGrpSpPr>
        <p:grpSpPr>
          <a:xfrm>
            <a:off x="0" y="11141022"/>
            <a:ext cx="20104100" cy="167640"/>
            <a:chOff x="0" y="11141022"/>
            <a:chExt cx="20104100" cy="167640"/>
          </a:xfrm>
        </p:grpSpPr>
        <p:sp>
          <p:nvSpPr>
            <p:cNvPr id="51" name="object 51"/>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p>
          </p:txBody>
        </p:sp>
        <p:sp>
          <p:nvSpPr>
            <p:cNvPr id="52" name="object 52"/>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p>
          </p:txBody>
        </p:sp>
        <p:sp>
          <p:nvSpPr>
            <p:cNvPr id="53" name="object 53"/>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p>
          </p:txBody>
        </p:sp>
      </p:grpSp>
      <p:pic>
        <p:nvPicPr>
          <p:cNvPr id="103" name="Picture 102">
            <a:extLst>
              <a:ext uri="{FF2B5EF4-FFF2-40B4-BE49-F238E27FC236}">
                <a16:creationId xmlns:a16="http://schemas.microsoft.com/office/drawing/2014/main" id="{66AC1C59-CAFE-CE9D-E6DD-B38DAAF79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650" y="9992896"/>
            <a:ext cx="7772400" cy="900752"/>
          </a:xfrm>
          <a:prstGeom prst="rect">
            <a:avLst/>
          </a:prstGeom>
        </p:spPr>
      </p:pic>
      <p:pic>
        <p:nvPicPr>
          <p:cNvPr id="4" name="Picture 3" descr="A black background with white text&#10;&#10;AI-generated content may be incorrect.">
            <a:extLst>
              <a:ext uri="{FF2B5EF4-FFF2-40B4-BE49-F238E27FC236}">
                <a16:creationId xmlns:a16="http://schemas.microsoft.com/office/drawing/2014/main" id="{46ACA035-4E03-2B45-CB66-5A9E8D2042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450" y="396875"/>
            <a:ext cx="6852810" cy="144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xfrm>
            <a:off x="2051050" y="3216275"/>
            <a:ext cx="7023488" cy="722633"/>
          </a:xfrm>
          <a:prstGeom prst="rect">
            <a:avLst/>
          </a:prstGeom>
        </p:spPr>
        <p:txBody>
          <a:bodyPr vert="horz" wrap="square" lIns="0" tIns="14604" rIns="0" bIns="0" rtlCol="0">
            <a:spAutoFit/>
          </a:bodyPr>
          <a:lstStyle/>
          <a:p>
            <a:pPr marL="698500" indent="-685800">
              <a:spcBef>
                <a:spcPts val="114"/>
              </a:spcBef>
              <a:buBlip>
                <a:blip r:embed="rId3"/>
              </a:buBlip>
            </a:pPr>
            <a:r>
              <a:rPr lang="el-GR" dirty="0">
                <a:latin typeface="Arial" panose="020B0604020202020204" pitchFamily="34" charset="0"/>
                <a:ea typeface="Open Sans" panose="020B0606030504020204" pitchFamily="34" charset="0"/>
                <a:cs typeface="Arial" panose="020B0604020202020204" pitchFamily="34" charset="0"/>
              </a:rPr>
              <a:t>ΤΙ ΕΙΝΑΙ ΤΟ </a:t>
            </a:r>
            <a:r>
              <a:rPr lang="en-US" dirty="0">
                <a:latin typeface="Arial" panose="020B0604020202020204" pitchFamily="34" charset="0"/>
                <a:ea typeface="Open Sans" panose="020B0606030504020204" pitchFamily="34" charset="0"/>
                <a:cs typeface="Arial" panose="020B0604020202020204" pitchFamily="34" charset="0"/>
              </a:rPr>
              <a:t>TRIPLE</a:t>
            </a:r>
            <a:r>
              <a:rPr lang="el-GR" dirty="0">
                <a:latin typeface="Arial" panose="020B0604020202020204" pitchFamily="34" charset="0"/>
                <a:ea typeface="Open Sans" panose="020B0606030504020204" pitchFamily="34" charset="0"/>
                <a:cs typeface="Arial" panose="020B0604020202020204" pitchFamily="34" charset="0"/>
              </a:rPr>
              <a:t> </a:t>
            </a:r>
            <a:r>
              <a:rPr lang="en-US" dirty="0">
                <a:latin typeface="Arial" panose="020B0604020202020204" pitchFamily="34" charset="0"/>
                <a:ea typeface="Open Sans" panose="020B0606030504020204" pitchFamily="34" charset="0"/>
                <a:cs typeface="Arial" panose="020B0604020202020204" pitchFamily="34" charset="0"/>
              </a:rPr>
              <a:t>P</a:t>
            </a:r>
            <a:r>
              <a:rPr lang="el-GR" dirty="0">
                <a:latin typeface="Arial" panose="020B0604020202020204" pitchFamily="34" charset="0"/>
                <a:ea typeface="Open Sans" panose="020B0606030504020204" pitchFamily="34" charset="0"/>
                <a:cs typeface="Arial" panose="020B0604020202020204" pitchFamily="34" charset="0"/>
              </a:rPr>
              <a:t>; </a:t>
            </a:r>
            <a:endParaRPr dirty="0">
              <a:latin typeface="Arial" panose="020B0604020202020204" pitchFamily="34" charset="0"/>
              <a:ea typeface="Open Sans" panose="020B0606030504020204" pitchFamily="34" charset="0"/>
              <a:cs typeface="Arial" panose="020B0604020202020204" pitchFamily="34" charset="0"/>
            </a:endParaRPr>
          </a:p>
        </p:txBody>
      </p:sp>
      <p:sp>
        <p:nvSpPr>
          <p:cNvPr id="4" name="object 4"/>
          <p:cNvSpPr txBox="1"/>
          <p:nvPr/>
        </p:nvSpPr>
        <p:spPr>
          <a:xfrm>
            <a:off x="2831853" y="4319788"/>
            <a:ext cx="13849597" cy="3094437"/>
          </a:xfrm>
          <a:prstGeom prst="rect">
            <a:avLst/>
          </a:prstGeom>
        </p:spPr>
        <p:txBody>
          <a:bodyPr vert="horz" wrap="square" lIns="0" tIns="16510" rIns="0" bIns="0" rtlCol="0" anchor="t">
            <a:spAutoFit/>
          </a:bodyPr>
          <a:lstStyle/>
          <a:p>
            <a:pPr marL="16510" algn="l">
              <a:spcBef>
                <a:spcPts val="130"/>
              </a:spcBef>
            </a:pPr>
            <a:r>
              <a:rPr lang="en-US" sz="2000" spc="-20" dirty="0">
                <a:latin typeface="Arial" panose="020B0604020202020204" pitchFamily="34" charset="0"/>
                <a:ea typeface="Open Sans"/>
                <a:cs typeface="Arial" panose="020B0604020202020204" pitchFamily="34" charset="0"/>
              </a:rPr>
              <a:t>To </a:t>
            </a:r>
            <a:r>
              <a:rPr lang="el-GR" sz="2000" b="1" spc="-20" dirty="0" err="1">
                <a:latin typeface="Arial" panose="020B0604020202020204" pitchFamily="34" charset="0"/>
                <a:ea typeface="Open Sans"/>
                <a:cs typeface="Arial" panose="020B0604020202020204" pitchFamily="34" charset="0"/>
              </a:rPr>
              <a:t>Triple</a:t>
            </a:r>
            <a:r>
              <a:rPr lang="el-GR" sz="2000" b="1" spc="-20" dirty="0">
                <a:latin typeface="Arial" panose="020B0604020202020204" pitchFamily="34" charset="0"/>
                <a:ea typeface="Open Sans"/>
                <a:cs typeface="Arial" panose="020B0604020202020204" pitchFamily="34" charset="0"/>
              </a:rPr>
              <a:t> P – Πρόγραμμα Θετικής </a:t>
            </a:r>
            <a:r>
              <a:rPr lang="el-GR" sz="2000" b="1" spc="-20" dirty="0" err="1">
                <a:latin typeface="Arial" panose="020B0604020202020204" pitchFamily="34" charset="0"/>
                <a:ea typeface="Open Sans"/>
                <a:cs typeface="Arial" panose="020B0604020202020204" pitchFamily="34" charset="0"/>
              </a:rPr>
              <a:t>Γονεϊκότητας</a:t>
            </a:r>
            <a:r>
              <a:rPr lang="el-GR" sz="2000" b="1" spc="-20" dirty="0">
                <a:latin typeface="Arial" panose="020B0604020202020204" pitchFamily="34" charset="0"/>
                <a:ea typeface="Open Sans"/>
                <a:cs typeface="Arial" panose="020B0604020202020204" pitchFamily="34" charset="0"/>
              </a:rPr>
              <a:t> (</a:t>
            </a:r>
            <a:r>
              <a:rPr lang="el-GR" sz="2000" b="1" spc="-20" dirty="0" err="1">
                <a:latin typeface="Arial" panose="020B0604020202020204" pitchFamily="34" charset="0"/>
                <a:ea typeface="Open Sans"/>
                <a:cs typeface="Arial" panose="020B0604020202020204" pitchFamily="34" charset="0"/>
              </a:rPr>
              <a:t>Positive</a:t>
            </a:r>
            <a:r>
              <a:rPr lang="el-GR" sz="2000" b="1" spc="-20" dirty="0">
                <a:latin typeface="Arial" panose="020B0604020202020204" pitchFamily="34" charset="0"/>
                <a:ea typeface="Open Sans"/>
                <a:cs typeface="Arial" panose="020B0604020202020204" pitchFamily="34" charset="0"/>
              </a:rPr>
              <a:t> </a:t>
            </a:r>
            <a:r>
              <a:rPr lang="el-GR" sz="2000" b="1" spc="-20" dirty="0" err="1">
                <a:latin typeface="Arial" panose="020B0604020202020204" pitchFamily="34" charset="0"/>
                <a:ea typeface="Open Sans"/>
                <a:cs typeface="Arial" panose="020B0604020202020204" pitchFamily="34" charset="0"/>
              </a:rPr>
              <a:t>Parenting</a:t>
            </a:r>
            <a:r>
              <a:rPr lang="el-GR" sz="2000" b="1" spc="-20" dirty="0">
                <a:latin typeface="Arial" panose="020B0604020202020204" pitchFamily="34" charset="0"/>
                <a:ea typeface="Open Sans"/>
                <a:cs typeface="Arial" panose="020B0604020202020204" pitchFamily="34" charset="0"/>
              </a:rPr>
              <a:t> </a:t>
            </a:r>
            <a:r>
              <a:rPr lang="el-GR" sz="2000" b="1" spc="-20" dirty="0" err="1">
                <a:latin typeface="Arial" panose="020B0604020202020204" pitchFamily="34" charset="0"/>
                <a:ea typeface="Open Sans"/>
                <a:cs typeface="Arial" panose="020B0604020202020204" pitchFamily="34" charset="0"/>
              </a:rPr>
              <a:t>Program</a:t>
            </a:r>
            <a:r>
              <a:rPr lang="el-GR" sz="2000" b="1" spc="-20" dirty="0">
                <a:latin typeface="Arial" panose="020B0604020202020204" pitchFamily="34" charset="0"/>
                <a:ea typeface="Open Sans"/>
                <a:cs typeface="Arial" panose="020B0604020202020204" pitchFamily="34" charset="0"/>
              </a:rPr>
              <a:t>)</a:t>
            </a:r>
            <a:r>
              <a:rPr lang="en-US" sz="2000" b="1" spc="-20" dirty="0">
                <a:latin typeface="Arial" panose="020B0604020202020204" pitchFamily="34" charset="0"/>
                <a:ea typeface="Open Sans"/>
                <a:cs typeface="Arial" panose="020B0604020202020204" pitchFamily="34" charset="0"/>
              </a:rPr>
              <a:t> </a:t>
            </a:r>
            <a:r>
              <a:rPr lang="el-GR" sz="2000" spc="-20" dirty="0">
                <a:latin typeface="Arial" panose="020B0604020202020204" pitchFamily="34" charset="0"/>
                <a:ea typeface="Open Sans"/>
                <a:cs typeface="Arial" panose="020B0604020202020204" pitchFamily="34" charset="0"/>
              </a:rPr>
              <a:t>είναι ένα διεθνώς αναγνωρισμένο πρόγραμμα που υποστηρίζει τους γονείς στην ανάπτυξη δεξιοτήτων για τη δημιουργία θετικών και ισχυρών οικογενειακών σχέσεων, τη διαχείριση προκλήσεων στη σχέση με τα παιδιά τους και την πρόληψη δυσκολιών που μπορεί να προκύψουν στην καθημερινή άσκηση του </a:t>
            </a:r>
            <a:r>
              <a:rPr lang="el-GR" sz="2000" spc="-20" dirty="0" err="1">
                <a:latin typeface="Arial" panose="020B0604020202020204" pitchFamily="34" charset="0"/>
                <a:ea typeface="Open Sans"/>
                <a:cs typeface="Arial" panose="020B0604020202020204" pitchFamily="34" charset="0"/>
              </a:rPr>
              <a:t>γονεϊκού</a:t>
            </a:r>
            <a:r>
              <a:rPr lang="el-GR" sz="2000" spc="-20" dirty="0">
                <a:latin typeface="Arial" panose="020B0604020202020204" pitchFamily="34" charset="0"/>
                <a:ea typeface="Open Sans"/>
                <a:cs typeface="Arial" panose="020B0604020202020204" pitchFamily="34" charset="0"/>
              </a:rPr>
              <a:t> ρόλου, από τα πρώτα χρόνια της ζωής του παιδιού. </a:t>
            </a:r>
          </a:p>
          <a:p>
            <a:pPr algn="l"/>
            <a:endParaRPr lang="el-GR" sz="2000" spc="-20" dirty="0">
              <a:latin typeface="Arial" panose="020B0604020202020204" pitchFamily="34" charset="0"/>
              <a:ea typeface="Open Sans" panose="020B0606030504020204" pitchFamily="34" charset="0"/>
              <a:cs typeface="Arial" panose="020B0604020202020204" pitchFamily="34" charset="0"/>
            </a:endParaRPr>
          </a:p>
          <a:p>
            <a:pPr algn="l"/>
            <a:r>
              <a:rPr lang="el-GR" sz="2000" spc="-20" dirty="0">
                <a:latin typeface="Arial" panose="020B0604020202020204" pitchFamily="34" charset="0"/>
                <a:ea typeface="Open Sans"/>
                <a:cs typeface="Arial" panose="020B0604020202020204" pitchFamily="34" charset="0"/>
              </a:rPr>
              <a:t>Με περισσότερα από 30 χρόνια συνεχούς επιστημονικής έρευνας, το </a:t>
            </a:r>
            <a:r>
              <a:rPr lang="en-US" sz="2000" spc="-20" dirty="0">
                <a:latin typeface="Arial" panose="020B0604020202020204" pitchFamily="34" charset="0"/>
                <a:ea typeface="Open Sans"/>
                <a:cs typeface="Arial" panose="020B0604020202020204" pitchFamily="34" charset="0"/>
              </a:rPr>
              <a:t>Triple P</a:t>
            </a:r>
            <a:r>
              <a:rPr lang="el-GR" sz="2000" spc="-20" dirty="0">
                <a:latin typeface="Arial" panose="020B0604020202020204" pitchFamily="34" charset="0"/>
                <a:ea typeface="Open Sans"/>
                <a:cs typeface="Arial" panose="020B0604020202020204" pitchFamily="34" charset="0"/>
              </a:rPr>
              <a:t> έχει δοκιμαστεί σε χιλιάδες οικογένειες σε όλο τον κόσμο, αποδεικνύοντας την αποτελεσματικότητά του σε διαφορετικά πολιτισμικά, κοινωνικά και οικογενειακά πλαίσια. </a:t>
            </a:r>
          </a:p>
          <a:p>
            <a:pPr algn="l"/>
            <a:endParaRPr lang="el-GR" sz="2000" spc="-20" dirty="0">
              <a:latin typeface="Arial" panose="020B0604020202020204" pitchFamily="34" charset="0"/>
              <a:ea typeface="Open Sans" panose="020B0606030504020204" pitchFamily="34" charset="0"/>
              <a:cs typeface="Arial" panose="020B0604020202020204" pitchFamily="34" charset="0"/>
            </a:endParaRPr>
          </a:p>
          <a:p>
            <a:pPr algn="l"/>
            <a:r>
              <a:rPr lang="el-GR" sz="2000" spc="-20" dirty="0">
                <a:latin typeface="Arial" panose="020B0604020202020204" pitchFamily="34" charset="0"/>
                <a:ea typeface="Open Sans"/>
                <a:cs typeface="Arial" panose="020B0604020202020204" pitchFamily="34" charset="0"/>
              </a:rPr>
              <a:t>Το Πρόγραμμα έχει ήδη συμβάλλει θετικά σε πάνω από τέσσερα εκατομμύρια παιδιά και τις οικογένειές τους, σε περισσότερες από 30 χώρες παγκοσμίως.</a:t>
            </a:r>
          </a:p>
        </p:txBody>
      </p:sp>
      <p:grpSp>
        <p:nvGrpSpPr>
          <p:cNvPr id="6" name="object 6"/>
          <p:cNvGrpSpPr/>
          <p:nvPr/>
        </p:nvGrpSpPr>
        <p:grpSpPr>
          <a:xfrm>
            <a:off x="0" y="11141022"/>
            <a:ext cx="20104100" cy="167640"/>
            <a:chOff x="0" y="11141022"/>
            <a:chExt cx="20104100" cy="167640"/>
          </a:xfrm>
        </p:grpSpPr>
        <p:sp>
          <p:nvSpPr>
            <p:cNvPr id="7" name="object 7"/>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latin typeface="Arial" panose="020B0604020202020204" pitchFamily="34" charset="0"/>
                <a:cs typeface="Arial" panose="020B0604020202020204" pitchFamily="34" charset="0"/>
              </a:endParaRPr>
            </a:p>
          </p:txBody>
        </p:sp>
      </p:grpSp>
      <p:pic>
        <p:nvPicPr>
          <p:cNvPr id="5" name="Picture 4" descr="A logo with red blue and yellow stripes&#10;&#10;AI-generated content may be incorrect.">
            <a:extLst>
              <a:ext uri="{FF2B5EF4-FFF2-40B4-BE49-F238E27FC236}">
                <a16:creationId xmlns:a16="http://schemas.microsoft.com/office/drawing/2014/main" id="{1F8788F3-C09A-9FA1-2D04-89A1F65683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0650" y="6985475"/>
            <a:ext cx="1608512" cy="1260000"/>
          </a:xfrm>
          <a:prstGeom prst="rect">
            <a:avLst/>
          </a:prstGeom>
        </p:spPr>
      </p:pic>
      <p:sp>
        <p:nvSpPr>
          <p:cNvPr id="11" name="Slide Number Placeholder 10">
            <a:extLst>
              <a:ext uri="{FF2B5EF4-FFF2-40B4-BE49-F238E27FC236}">
                <a16:creationId xmlns:a16="http://schemas.microsoft.com/office/drawing/2014/main" id="{06CF5E74-9B3A-DA62-140C-9CF2F9EE7779}"/>
              </a:ext>
            </a:extLst>
          </p:cNvPr>
          <p:cNvSpPr>
            <a:spLocks noGrp="1"/>
          </p:cNvSpPr>
          <p:nvPr>
            <p:ph type="sldNum" sz="quarter" idx="7"/>
          </p:nvPr>
        </p:nvSpPr>
        <p:spPr/>
        <p:txBody>
          <a:bodyPr/>
          <a:lstStyle/>
          <a:p>
            <a:fld id="{B6F15528-21DE-4FAA-801E-634DDDAF4B2B}" type="slidenum">
              <a:rPr lang="en-GR" smtClean="0">
                <a:latin typeface="Arial" panose="020B0604020202020204" pitchFamily="34" charset="0"/>
                <a:cs typeface="Arial" panose="020B0604020202020204" pitchFamily="34" charset="0"/>
              </a:rPr>
              <a:t>2</a:t>
            </a:fld>
            <a:endParaRPr lang="en-GR" dirty="0">
              <a:latin typeface="Arial" panose="020B0604020202020204" pitchFamily="34" charset="0"/>
              <a:cs typeface="Arial" panose="020B0604020202020204" pitchFamily="34" charset="0"/>
            </a:endParaRPr>
          </a:p>
        </p:txBody>
      </p:sp>
      <p:sp>
        <p:nvSpPr>
          <p:cNvPr id="2" name="object 49">
            <a:extLst>
              <a:ext uri="{FF2B5EF4-FFF2-40B4-BE49-F238E27FC236}">
                <a16:creationId xmlns:a16="http://schemas.microsoft.com/office/drawing/2014/main" id="{2BED8A85-0B88-8E1F-B8D4-362678CF906E}"/>
              </a:ext>
            </a:extLst>
          </p:cNvPr>
          <p:cNvSpPr txBox="1"/>
          <p:nvPr/>
        </p:nvSpPr>
        <p:spPr>
          <a:xfrm>
            <a:off x="17367250" y="8350548"/>
            <a:ext cx="1975888" cy="891911"/>
          </a:xfrm>
          <a:prstGeom prst="rect">
            <a:avLst/>
          </a:prstGeom>
        </p:spPr>
        <p:txBody>
          <a:bodyPr vert="horz" wrap="square" lIns="0" tIns="17145" rIns="0" bIns="0" rtlCol="0">
            <a:spAutoFit/>
          </a:bodyPr>
          <a:lstStyle/>
          <a:p>
            <a:pPr marL="12700" algn="r">
              <a:lnSpc>
                <a:spcPct val="100000"/>
              </a:lnSpc>
              <a:spcBef>
                <a:spcPts val="135"/>
              </a:spcBef>
            </a:pPr>
            <a:r>
              <a:rPr lang="el-GR"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Πρόγραμμα Θετικής </a:t>
            </a:r>
            <a:r>
              <a:rPr lang="el-GR"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Γονεϊκότητας</a:t>
            </a:r>
            <a:r>
              <a:rPr lang="el-GR"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Triple P</a:t>
            </a:r>
          </a:p>
          <a:p>
            <a:pPr marL="12700" algn="r">
              <a:lnSpc>
                <a:spcPct val="100000"/>
              </a:lnSpc>
              <a:spcBef>
                <a:spcPts val="135"/>
              </a:spcBef>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Positive Parenting Program </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Slide Number Placeholder 10">
            <a:extLst>
              <a:ext uri="{FF2B5EF4-FFF2-40B4-BE49-F238E27FC236}">
                <a16:creationId xmlns:a16="http://schemas.microsoft.com/office/drawing/2014/main" id="{14729FA4-EF0C-34E4-9608-448497A54B37}"/>
              </a:ext>
            </a:extLst>
          </p:cNvPr>
          <p:cNvSpPr txBox="1">
            <a:spLocks/>
          </p:cNvSpPr>
          <p:nvPr/>
        </p:nvSpPr>
        <p:spPr>
          <a:xfrm>
            <a:off x="1444061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GR">
                <a:latin typeface="Arial" panose="020B0604020202020204" pitchFamily="34" charset="0"/>
                <a:cs typeface="Arial" panose="020B0604020202020204" pitchFamily="34" charset="0"/>
              </a:rPr>
              <a:pPr/>
              <a:t>2</a:t>
            </a:fld>
            <a:endParaRPr lang="en-G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441450" y="3920175"/>
            <a:ext cx="8471958" cy="4684616"/>
          </a:xfrm>
          <a:prstGeom prst="rect">
            <a:avLst/>
          </a:prstGeom>
        </p:spPr>
        <p:txBody>
          <a:bodyPr vert="horz" wrap="square" lIns="0" tIns="16510" rIns="0" bIns="0" rtlCol="0" anchor="t">
            <a:spAutoFit/>
          </a:bodyPr>
          <a:lstStyle/>
          <a:p>
            <a:pPr marL="16510" algn="l">
              <a:lnSpc>
                <a:spcPct val="100000"/>
              </a:lnSpc>
              <a:spcBef>
                <a:spcPts val="130"/>
              </a:spcBef>
            </a:pPr>
            <a:r>
              <a:rPr lang="el-GR" sz="2000" spc="-20" dirty="0">
                <a:latin typeface="Arial"/>
                <a:ea typeface="Open Sans"/>
                <a:cs typeface="Open Sans"/>
              </a:rPr>
              <a:t>Η </a:t>
            </a:r>
            <a:r>
              <a:rPr lang="el-GR" sz="2000" b="1" spc="-20" dirty="0">
                <a:latin typeface="Arial"/>
                <a:ea typeface="Open Sans"/>
                <a:cs typeface="Open Sans"/>
              </a:rPr>
              <a:t>Θετική Γονεϊκότητα </a:t>
            </a:r>
            <a:r>
              <a:rPr lang="el-GR" sz="2000" spc="-20" dirty="0">
                <a:latin typeface="Arial"/>
                <a:ea typeface="Open Sans"/>
                <a:cs typeface="Open Sans"/>
              </a:rPr>
              <a:t>αποτελεί μια προσέγγιση που ενισχύει ολόπλευρα την ανάπτυξη του παιδιού μέσα από μια σχέση εμπιστοσύνης, κατανόησης και αμοιβαίου σεβασμού. ​</a:t>
            </a:r>
            <a:endParaRPr lang="el-GR" sz="2000" spc="-20" dirty="0">
              <a:solidFill>
                <a:srgbClr val="000000"/>
              </a:solidFill>
              <a:latin typeface="Arial"/>
              <a:ea typeface="Open Sans"/>
              <a:cs typeface="Open Sans"/>
            </a:endParaRPr>
          </a:p>
          <a:p>
            <a:pPr marL="16510" algn="l">
              <a:lnSpc>
                <a:spcPct val="100000"/>
              </a:lnSpc>
              <a:spcBef>
                <a:spcPts val="130"/>
              </a:spcBef>
            </a:pPr>
            <a:r>
              <a:rPr lang="el-GR" sz="2000" spc="-20" dirty="0">
                <a:latin typeface="Arial"/>
                <a:ea typeface="Open Sans"/>
                <a:cs typeface="Open Sans"/>
              </a:rPr>
              <a:t>​</a:t>
            </a:r>
          </a:p>
          <a:p>
            <a:pPr marL="16510" algn="l">
              <a:spcBef>
                <a:spcPts val="130"/>
              </a:spcBef>
            </a:pPr>
            <a:r>
              <a:rPr lang="el-GR" sz="2000" spc="-20" dirty="0">
                <a:latin typeface="Arial"/>
                <a:ea typeface="Open Sans"/>
                <a:cs typeface="Open Sans"/>
              </a:rPr>
              <a:t>Ενθαρρύνει τους γονείς να αναγνωρίζουν τις ανάγκες και τα συναισθήματα τόσο του παιδιού, όσο και τα δικά τους, καλλιεργώντας με τον τρόπο αυτό ένα κλίμα σταθερότητας, ασφάλειας και γνήσιας συναισθηματικής διαθεσιμότητας.​</a:t>
            </a:r>
          </a:p>
          <a:p>
            <a:pPr marL="16510" algn="l">
              <a:lnSpc>
                <a:spcPct val="100000"/>
              </a:lnSpc>
              <a:spcBef>
                <a:spcPts val="130"/>
              </a:spcBef>
            </a:pPr>
            <a:r>
              <a:rPr lang="el-GR" sz="2000" spc="-20" dirty="0">
                <a:latin typeface="Arial"/>
                <a:ea typeface="Open Sans"/>
                <a:cs typeface="Open Sans"/>
              </a:rPr>
              <a:t>​</a:t>
            </a:r>
          </a:p>
          <a:p>
            <a:pPr marL="16510" algn="l">
              <a:spcBef>
                <a:spcPts val="130"/>
              </a:spcBef>
            </a:pPr>
            <a:r>
              <a:rPr lang="el-GR" sz="2000" spc="-20" dirty="0">
                <a:latin typeface="Arial"/>
                <a:ea typeface="Open Sans"/>
                <a:cs typeface="Open Sans"/>
              </a:rPr>
              <a:t>Μέσα από τη διαδικασία αυτή, ο γονέας καθοδηγείται και ενισχύεται στην αναγνώριση και αξιολόγηση των προκλήσεων της καθημερινότητας, καθώς και στην επιλογή εφαρμόσιμων και αποτελεσματικών τρόπων διαχείρισης. Παράλληλα, ενθαρρύνεται να διαμορφώσει το δικό τρόπο φροντίδας και οριοθέτησης, ο οποίος να ανταποκρίνεται στη μοναδικότητα και τις ανάγκες της οικογένειάς του.</a:t>
            </a:r>
          </a:p>
        </p:txBody>
      </p:sp>
      <p:grpSp>
        <p:nvGrpSpPr>
          <p:cNvPr id="26" name="object 6">
            <a:extLst>
              <a:ext uri="{FF2B5EF4-FFF2-40B4-BE49-F238E27FC236}">
                <a16:creationId xmlns:a16="http://schemas.microsoft.com/office/drawing/2014/main" id="{F1CF6253-35AA-2545-2E85-FF05325053DD}"/>
              </a:ext>
            </a:extLst>
          </p:cNvPr>
          <p:cNvGrpSpPr/>
          <p:nvPr/>
        </p:nvGrpSpPr>
        <p:grpSpPr>
          <a:xfrm>
            <a:off x="0" y="11141022"/>
            <a:ext cx="20104100" cy="167640"/>
            <a:chOff x="0" y="11141022"/>
            <a:chExt cx="20104100" cy="167640"/>
          </a:xfrm>
        </p:grpSpPr>
        <p:sp>
          <p:nvSpPr>
            <p:cNvPr id="27" name="object 7">
              <a:extLst>
                <a:ext uri="{FF2B5EF4-FFF2-40B4-BE49-F238E27FC236}">
                  <a16:creationId xmlns:a16="http://schemas.microsoft.com/office/drawing/2014/main" id="{56204722-ADF4-80C3-7DF3-190E132F2B55}"/>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p>
          </p:txBody>
        </p:sp>
        <p:sp>
          <p:nvSpPr>
            <p:cNvPr id="28" name="object 8">
              <a:extLst>
                <a:ext uri="{FF2B5EF4-FFF2-40B4-BE49-F238E27FC236}">
                  <a16:creationId xmlns:a16="http://schemas.microsoft.com/office/drawing/2014/main" id="{3AC30146-0465-5F86-48AD-8F17EDB20086}"/>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p>
          </p:txBody>
        </p:sp>
        <p:sp>
          <p:nvSpPr>
            <p:cNvPr id="29" name="object 9">
              <a:extLst>
                <a:ext uri="{FF2B5EF4-FFF2-40B4-BE49-F238E27FC236}">
                  <a16:creationId xmlns:a16="http://schemas.microsoft.com/office/drawing/2014/main" id="{2532C0D4-4D78-3AFF-3DCD-6E9FFDC6FC45}"/>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p>
          </p:txBody>
        </p:sp>
      </p:grpSp>
      <p:sp>
        <p:nvSpPr>
          <p:cNvPr id="2" name="object 3" descr="$PPTXTitle">
            <a:extLst>
              <a:ext uri="{FF2B5EF4-FFF2-40B4-BE49-F238E27FC236}">
                <a16:creationId xmlns:a16="http://schemas.microsoft.com/office/drawing/2014/main" id="{BCB43C22-A76B-5893-4E8A-B12AD9A5572C}"/>
              </a:ext>
            </a:extLst>
          </p:cNvPr>
          <p:cNvSpPr txBox="1">
            <a:spLocks/>
          </p:cNvSpPr>
          <p:nvPr/>
        </p:nvSpPr>
        <p:spPr>
          <a:xfrm>
            <a:off x="687531" y="2098050"/>
            <a:ext cx="8471958" cy="1430519"/>
          </a:xfrm>
          <a:prstGeom prst="rect">
            <a:avLst/>
          </a:prstGeom>
        </p:spPr>
        <p:txBody>
          <a:bodyPr vert="horz" wrap="square" lIns="0" tIns="14604" rIns="0" bIns="0" rtlCol="0" anchor="t">
            <a:spAutoFit/>
          </a:bodyPr>
          <a:lstStyle>
            <a:lvl1pPr>
              <a:defRPr sz="4600" b="1" i="0">
                <a:solidFill>
                  <a:srgbClr val="121617"/>
                </a:solidFill>
                <a:latin typeface="Arial"/>
                <a:ea typeface="+mj-ea"/>
                <a:cs typeface="Arial"/>
              </a:defRPr>
            </a:lvl1pPr>
          </a:lstStyle>
          <a:p>
            <a:pPr marL="698500" indent="-685800">
              <a:spcBef>
                <a:spcPts val="114"/>
              </a:spcBef>
              <a:buFontTx/>
              <a:buBlip>
                <a:blip r:embed="rId2"/>
              </a:buBlip>
            </a:pPr>
            <a:r>
              <a:rPr lang="el-GR" dirty="0">
                <a:ea typeface="Open Sans"/>
                <a:cs typeface="Open Sans"/>
              </a:rPr>
              <a:t>ΤΙ ΕΙΝΑΙ Η ΘΕΤΙΚΗ ΓΟΝΕΪΚΟΤΗΤΑ;</a:t>
            </a:r>
            <a:endParaRPr lang="el-GR" dirty="0">
              <a:latin typeface="Arial" panose="020B0604020202020204" pitchFamily="34" charset="0"/>
              <a:ea typeface="Open Sans"/>
              <a:cs typeface="Arial" panose="020B0604020202020204" pitchFamily="34" charset="0"/>
            </a:endParaRPr>
          </a:p>
        </p:txBody>
      </p:sp>
      <p:pic>
        <p:nvPicPr>
          <p:cNvPr id="6" name="Picture 5" descr="A person hugging a child&#10;&#10;AI-generated content may be incorrect.">
            <a:extLst>
              <a:ext uri="{FF2B5EF4-FFF2-40B4-BE49-F238E27FC236}">
                <a16:creationId xmlns:a16="http://schemas.microsoft.com/office/drawing/2014/main" id="{7A261120-7EF4-B8DF-1266-AFEB89193041}"/>
              </a:ext>
            </a:extLst>
          </p:cNvPr>
          <p:cNvPicPr>
            <a:picLocks noChangeAspect="1"/>
          </p:cNvPicPr>
          <p:nvPr/>
        </p:nvPicPr>
        <p:blipFill>
          <a:blip r:embed="rId3" cstate="print">
            <a:extLst>
              <a:ext uri="{28A0092B-C50C-407E-A947-70E740481C1C}">
                <a14:useLocalDpi xmlns:a14="http://schemas.microsoft.com/office/drawing/2010/main" val="0"/>
              </a:ext>
            </a:extLst>
          </a:blip>
          <a:srcRect l="18987" t="-197" r="24705" b="197"/>
          <a:stretch>
            <a:fillRect/>
          </a:stretch>
        </p:blipFill>
        <p:spPr>
          <a:xfrm>
            <a:off x="11897216" y="0"/>
            <a:ext cx="8206884" cy="9720493"/>
          </a:xfrm>
          <a:prstGeom prst="rect">
            <a:avLst/>
          </a:prstGeom>
        </p:spPr>
      </p:pic>
      <p:sp>
        <p:nvSpPr>
          <p:cNvPr id="3" name="Slide Number Placeholder 10">
            <a:extLst>
              <a:ext uri="{FF2B5EF4-FFF2-40B4-BE49-F238E27FC236}">
                <a16:creationId xmlns:a16="http://schemas.microsoft.com/office/drawing/2014/main" id="{F08D3CC6-0D48-77EF-8B31-A2A77BA59931}"/>
              </a:ext>
            </a:extLst>
          </p:cNvPr>
          <p:cNvSpPr txBox="1">
            <a:spLocks/>
          </p:cNvSpPr>
          <p:nvPr/>
        </p:nvSpPr>
        <p:spPr>
          <a:xfrm>
            <a:off x="7028307"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GR">
                <a:latin typeface="Arial" panose="020B0604020202020204" pitchFamily="34" charset="0"/>
                <a:cs typeface="Arial" panose="020B0604020202020204" pitchFamily="34" charset="0"/>
              </a:rPr>
              <a:pPr/>
              <a:t>3</a:t>
            </a:fld>
            <a:endParaRPr lang="en-GR"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object 6">
            <a:extLst>
              <a:ext uri="{FF2B5EF4-FFF2-40B4-BE49-F238E27FC236}">
                <a16:creationId xmlns:a16="http://schemas.microsoft.com/office/drawing/2014/main" id="{03505744-35A6-F96D-D5E4-B1D866A81E60}"/>
              </a:ext>
            </a:extLst>
          </p:cNvPr>
          <p:cNvGrpSpPr/>
          <p:nvPr/>
        </p:nvGrpSpPr>
        <p:grpSpPr>
          <a:xfrm>
            <a:off x="0" y="11141022"/>
            <a:ext cx="20104100" cy="167640"/>
            <a:chOff x="0" y="11141022"/>
            <a:chExt cx="20104100" cy="167640"/>
          </a:xfrm>
        </p:grpSpPr>
        <p:sp>
          <p:nvSpPr>
            <p:cNvPr id="31" name="object 7">
              <a:extLst>
                <a:ext uri="{FF2B5EF4-FFF2-40B4-BE49-F238E27FC236}">
                  <a16:creationId xmlns:a16="http://schemas.microsoft.com/office/drawing/2014/main" id="{A5CEEA5A-ED03-9978-EC75-B60D89A74CE4}"/>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8">
              <a:extLst>
                <a:ext uri="{FF2B5EF4-FFF2-40B4-BE49-F238E27FC236}">
                  <a16:creationId xmlns:a16="http://schemas.microsoft.com/office/drawing/2014/main" id="{DA454FD7-BFE6-ACA3-9FCE-7BC857998FB9}"/>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9">
              <a:extLst>
                <a:ext uri="{FF2B5EF4-FFF2-40B4-BE49-F238E27FC236}">
                  <a16:creationId xmlns:a16="http://schemas.microsoft.com/office/drawing/2014/main" id="{347368F5-B2B0-E5E8-164E-E5A93FBB3EFF}"/>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 descr="$PPTXTitle">
            <a:extLst>
              <a:ext uri="{FF2B5EF4-FFF2-40B4-BE49-F238E27FC236}">
                <a16:creationId xmlns:a16="http://schemas.microsoft.com/office/drawing/2014/main" id="{2DAA78CE-E3EB-B41F-A307-80F81FE8FE69}"/>
              </a:ext>
            </a:extLst>
          </p:cNvPr>
          <p:cNvSpPr txBox="1">
            <a:spLocks noGrp="1"/>
          </p:cNvSpPr>
          <p:nvPr>
            <p:ph type="title"/>
          </p:nvPr>
        </p:nvSpPr>
        <p:spPr>
          <a:xfrm>
            <a:off x="2124795" y="2758602"/>
            <a:ext cx="14627786" cy="1430519"/>
          </a:xfrm>
          <a:prstGeom prst="rect">
            <a:avLst/>
          </a:prstGeom>
        </p:spPr>
        <p:txBody>
          <a:bodyPr vert="horz" wrap="square" lIns="0" tIns="14604" rIns="0" bIns="0" rtlCol="0">
            <a:spAutoFit/>
          </a:bodyPr>
          <a:lstStyle/>
          <a:p>
            <a:pPr marL="698500" indent="-685800">
              <a:spcBef>
                <a:spcPts val="114"/>
              </a:spcBef>
              <a:buBlip>
                <a:blip r:embed="rId2"/>
              </a:buBlip>
            </a:pPr>
            <a:r>
              <a:rPr lang="el-GR" dirty="0">
                <a:ea typeface="Open Sans"/>
                <a:cs typeface="Open Sans"/>
              </a:rPr>
              <a:t>ΣΕ ΠΟΙΟΥΣ ΑΠΕΥΘΥΝΕΤΑΙ ΤΟ ΠΡΟΓΡΑΜΜΑ </a:t>
            </a:r>
            <a:r>
              <a:rPr lang="en-US" dirty="0">
                <a:ea typeface="Open Sans"/>
                <a:cs typeface="Open Sans"/>
              </a:rPr>
              <a:t>TRIPLE P</a:t>
            </a:r>
            <a:r>
              <a:rPr lang="el-GR" dirty="0">
                <a:ea typeface="Open Sans"/>
                <a:cs typeface="Open Sans"/>
              </a:rPr>
              <a:t> ΓΙΑ ΓΟΝΕΙΣ ΠΑΙΔΙΩΝ 0-12 ΕΤΩΝ</a:t>
            </a:r>
            <a:r>
              <a:rPr lang="en-GB" dirty="0">
                <a:ea typeface="Open Sans"/>
                <a:cs typeface="Open Sans"/>
              </a:rPr>
              <a:t>; </a:t>
            </a:r>
            <a:endParaRPr lang="en-GB" dirty="0">
              <a:latin typeface="Arial" panose="020B0604020202020204" pitchFamily="34" charset="0"/>
              <a:ea typeface="Open Sans" panose="020B0606030504020204" pitchFamily="34" charset="0"/>
              <a:cs typeface="Arial" panose="020B0604020202020204" pitchFamily="34" charset="0"/>
            </a:endParaRPr>
          </a:p>
        </p:txBody>
      </p:sp>
      <p:sp>
        <p:nvSpPr>
          <p:cNvPr id="8" name="object 4">
            <a:extLst>
              <a:ext uri="{FF2B5EF4-FFF2-40B4-BE49-F238E27FC236}">
                <a16:creationId xmlns:a16="http://schemas.microsoft.com/office/drawing/2014/main" id="{B752101D-DCDB-73D4-8CF8-9CF01856C22F}"/>
              </a:ext>
            </a:extLst>
          </p:cNvPr>
          <p:cNvSpPr txBox="1"/>
          <p:nvPr/>
        </p:nvSpPr>
        <p:spPr>
          <a:xfrm>
            <a:off x="2831853" y="4394073"/>
            <a:ext cx="14155356" cy="1260602"/>
          </a:xfrm>
          <a:prstGeom prst="rect">
            <a:avLst/>
          </a:prstGeom>
        </p:spPr>
        <p:txBody>
          <a:bodyPr vert="horz" wrap="square" lIns="0" tIns="16510" rIns="0" bIns="0" rtlCol="0" anchor="t">
            <a:spAutoFit/>
          </a:bodyPr>
          <a:lstStyle/>
          <a:p>
            <a:pPr marL="16510" algn="just">
              <a:spcBef>
                <a:spcPts val="130"/>
              </a:spcBef>
            </a:pPr>
            <a:r>
              <a:rPr lang="el-GR" sz="2000" spc="-20" dirty="0">
                <a:latin typeface="Arial"/>
                <a:ea typeface="Open Sans"/>
                <a:cs typeface="Open Sans"/>
              </a:rPr>
              <a:t>Το συγκεκριμένο Πρόγραμμα απευθύνεται σε γονείς και κηδεμόνες παιδιών ηλικίας </a:t>
            </a:r>
            <a:r>
              <a:rPr lang="en-GB" sz="2000" spc="-20" dirty="0">
                <a:latin typeface="Arial"/>
                <a:ea typeface="Open Sans"/>
                <a:cs typeface="Open Sans"/>
              </a:rPr>
              <a:t>0</a:t>
            </a:r>
            <a:r>
              <a:rPr lang="el-GR" sz="2000" spc="-20" dirty="0">
                <a:latin typeface="Arial"/>
                <a:ea typeface="Open Sans"/>
                <a:cs typeface="Open Sans"/>
              </a:rPr>
              <a:t> έως 12 ετών, οι οποίοι είτε αντιμετωπίζουν προκλήσεις στη συμπεριφορά των παιδιών τους, είτε επιθυμούν να αναπτύξουν βαθύτερη κατανόηση και πρακτικές </a:t>
            </a:r>
            <a:r>
              <a:rPr lang="el-GR" sz="2000" spc="-20" dirty="0" err="1">
                <a:latin typeface="Arial"/>
                <a:ea typeface="Open Sans"/>
                <a:cs typeface="Open Sans"/>
              </a:rPr>
              <a:t>γονεϊκές</a:t>
            </a:r>
            <a:r>
              <a:rPr lang="el-GR" sz="2000" spc="-20" dirty="0">
                <a:latin typeface="Arial"/>
                <a:ea typeface="Open Sans"/>
                <a:cs typeface="Open Sans"/>
              </a:rPr>
              <a:t> δεξιότητες για να στηρίξουν αποτελεσματικά την ανάπτυξη και ευημερία του παιδιού τους.</a:t>
            </a:r>
            <a:endParaRPr lang="el-GR" sz="2000" spc="-20" dirty="0">
              <a:solidFill>
                <a:srgbClr val="000000"/>
              </a:solidFill>
              <a:latin typeface="Arial"/>
              <a:ea typeface="Open Sans"/>
              <a:cs typeface="Open Sans"/>
            </a:endParaRPr>
          </a:p>
          <a:p>
            <a:pPr marL="16510" algn="l">
              <a:lnSpc>
                <a:spcPct val="100000"/>
              </a:lnSpc>
              <a:spcBef>
                <a:spcPts val="130"/>
              </a:spcBef>
            </a:pPr>
            <a:endParaRPr lang="el-GR" sz="2000" spc="-20" dirty="0">
              <a:latin typeface="Arial" panose="020B0604020202020204" pitchFamily="34" charset="0"/>
              <a:ea typeface="Open Sans" panose="020B0606030504020204" pitchFamily="34" charset="0"/>
              <a:cs typeface="Arial" panose="020B0604020202020204" pitchFamily="34" charset="0"/>
            </a:endParaRPr>
          </a:p>
        </p:txBody>
      </p:sp>
      <p:sp>
        <p:nvSpPr>
          <p:cNvPr id="12" name="Slide Number Placeholder 10">
            <a:extLst>
              <a:ext uri="{FF2B5EF4-FFF2-40B4-BE49-F238E27FC236}">
                <a16:creationId xmlns:a16="http://schemas.microsoft.com/office/drawing/2014/main" id="{EB343993-E635-490A-C3B1-8795B429D10E}"/>
              </a:ext>
            </a:extLst>
          </p:cNvPr>
          <p:cNvSpPr txBox="1">
            <a:spLocks/>
          </p:cNvSpPr>
          <p:nvPr/>
        </p:nvSpPr>
        <p:spPr>
          <a:xfrm>
            <a:off x="1444061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GR">
                <a:latin typeface="Arial" panose="020B0604020202020204" pitchFamily="34" charset="0"/>
                <a:cs typeface="Arial" panose="020B0604020202020204" pitchFamily="34" charset="0"/>
              </a:rPr>
              <a:pPr/>
              <a:t>4</a:t>
            </a:fld>
            <a:endParaRPr lang="en-GR"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45473-093D-2EF9-9507-E948401A1678}"/>
            </a:ext>
          </a:extLst>
        </p:cNvPr>
        <p:cNvGrpSpPr/>
        <p:nvPr/>
      </p:nvGrpSpPr>
      <p:grpSpPr>
        <a:xfrm>
          <a:off x="0" y="0"/>
          <a:ext cx="0" cy="0"/>
          <a:chOff x="0" y="0"/>
          <a:chExt cx="0" cy="0"/>
        </a:xfrm>
      </p:grpSpPr>
      <p:grpSp>
        <p:nvGrpSpPr>
          <p:cNvPr id="30" name="object 6">
            <a:extLst>
              <a:ext uri="{FF2B5EF4-FFF2-40B4-BE49-F238E27FC236}">
                <a16:creationId xmlns:a16="http://schemas.microsoft.com/office/drawing/2014/main" id="{230B19FF-FBC5-6D07-D781-9FAD5AE419D4}"/>
              </a:ext>
            </a:extLst>
          </p:cNvPr>
          <p:cNvGrpSpPr/>
          <p:nvPr/>
        </p:nvGrpSpPr>
        <p:grpSpPr>
          <a:xfrm>
            <a:off x="0" y="11141022"/>
            <a:ext cx="20104100" cy="167640"/>
            <a:chOff x="0" y="11141022"/>
            <a:chExt cx="20104100" cy="167640"/>
          </a:xfrm>
        </p:grpSpPr>
        <p:sp>
          <p:nvSpPr>
            <p:cNvPr id="31" name="object 7">
              <a:extLst>
                <a:ext uri="{FF2B5EF4-FFF2-40B4-BE49-F238E27FC236}">
                  <a16:creationId xmlns:a16="http://schemas.microsoft.com/office/drawing/2014/main" id="{6DBFDCE0-A95E-D3D4-287D-4E926FA98684}"/>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 name="object 8">
              <a:extLst>
                <a:ext uri="{FF2B5EF4-FFF2-40B4-BE49-F238E27FC236}">
                  <a16:creationId xmlns:a16="http://schemas.microsoft.com/office/drawing/2014/main" id="{E66A9F12-FDCC-11BA-FB85-CBD658DC86DC}"/>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 name="object 9">
              <a:extLst>
                <a:ext uri="{FF2B5EF4-FFF2-40B4-BE49-F238E27FC236}">
                  <a16:creationId xmlns:a16="http://schemas.microsoft.com/office/drawing/2014/main" id="{1A9632D1-23A7-5FF8-157B-FCD8BAF15BB9}"/>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35" name="object 3" descr="$PPTXTitle">
            <a:extLst>
              <a:ext uri="{FF2B5EF4-FFF2-40B4-BE49-F238E27FC236}">
                <a16:creationId xmlns:a16="http://schemas.microsoft.com/office/drawing/2014/main" id="{830A1707-2BF6-7014-11D0-9ABAE089387B}"/>
              </a:ext>
            </a:extLst>
          </p:cNvPr>
          <p:cNvSpPr txBox="1">
            <a:spLocks noGrp="1"/>
          </p:cNvSpPr>
          <p:nvPr>
            <p:ph type="title"/>
          </p:nvPr>
        </p:nvSpPr>
        <p:spPr>
          <a:xfrm>
            <a:off x="2051050" y="7368859"/>
            <a:ext cx="14627786" cy="691855"/>
          </a:xfrm>
          <a:prstGeom prst="rect">
            <a:avLst/>
          </a:prstGeom>
        </p:spPr>
        <p:txBody>
          <a:bodyPr vert="horz" wrap="square" lIns="0" tIns="14604" rIns="0" bIns="0" rtlCol="0" anchor="t">
            <a:spAutoFit/>
          </a:bodyPr>
          <a:lstStyle/>
          <a:p>
            <a:pPr marL="698500" indent="-685800">
              <a:spcBef>
                <a:spcPts val="114"/>
              </a:spcBef>
              <a:buBlip>
                <a:blip r:embed="rId3"/>
              </a:buBlip>
            </a:pPr>
            <a:r>
              <a:rPr lang="el-GR" sz="4400" dirty="0">
                <a:latin typeface="Arial" panose="020B0604020202020204" pitchFamily="34" charset="0"/>
                <a:cs typeface="Arial" panose="020B0604020202020204" pitchFamily="34" charset="0"/>
              </a:rPr>
              <a:t>ΤΙ ΠΡΟΣΦΕΡΕΙ ΤΟ TRIPLE P;</a:t>
            </a:r>
            <a:endParaRPr sz="4400" dirty="0">
              <a:latin typeface="Arial" panose="020B0604020202020204" pitchFamily="34" charset="0"/>
              <a:ea typeface="Open Sans" panose="020B0606030504020204" pitchFamily="34" charset="0"/>
              <a:cs typeface="Arial" panose="020B0604020202020204" pitchFamily="34" charset="0"/>
            </a:endParaRPr>
          </a:p>
        </p:txBody>
      </p:sp>
      <p:sp>
        <p:nvSpPr>
          <p:cNvPr id="8" name="object 4">
            <a:extLst>
              <a:ext uri="{FF2B5EF4-FFF2-40B4-BE49-F238E27FC236}">
                <a16:creationId xmlns:a16="http://schemas.microsoft.com/office/drawing/2014/main" id="{8B2749B6-988B-5033-2AEC-0576063681CD}"/>
              </a:ext>
            </a:extLst>
          </p:cNvPr>
          <p:cNvSpPr txBox="1"/>
          <p:nvPr/>
        </p:nvSpPr>
        <p:spPr>
          <a:xfrm>
            <a:off x="2831852" y="2814346"/>
            <a:ext cx="15830797" cy="1863331"/>
          </a:xfrm>
          <a:prstGeom prst="rect">
            <a:avLst/>
          </a:prstGeom>
        </p:spPr>
        <p:txBody>
          <a:bodyPr vert="horz" wrap="square" lIns="0" tIns="16510" rIns="0" bIns="0" rtlCol="0" anchor="t">
            <a:spAutoFit/>
          </a:bodyPr>
          <a:lstStyle/>
          <a:p>
            <a:pPr rtl="0" fontAlgn="base"/>
            <a:r>
              <a:rPr lang="el-GR" sz="2000" dirty="0">
                <a:latin typeface="Arial" panose="020B0604020202020204" pitchFamily="34" charset="0"/>
                <a:cs typeface="Arial" panose="020B0604020202020204" pitchFamily="34" charset="0"/>
              </a:rPr>
              <a:t>Το Υπουργείο Υγείας σε συνεργασία με τ</a:t>
            </a:r>
            <a:r>
              <a:rPr lang="en-GB" sz="2000" dirty="0">
                <a:latin typeface="Arial" panose="020B0604020202020204" pitchFamily="34" charset="0"/>
                <a:cs typeface="Arial" panose="020B0604020202020204" pitchFamily="34" charset="0"/>
              </a:rPr>
              <a:t>o</a:t>
            </a:r>
            <a:r>
              <a:rPr lang="el-GR" sz="2000" dirty="0">
                <a:latin typeface="Arial" panose="020B0604020202020204" pitchFamily="34" charset="0"/>
                <a:cs typeface="Arial" panose="020B0604020202020204" pitchFamily="34" charset="0"/>
              </a:rPr>
              <a:t> Γραφείο της </a:t>
            </a:r>
            <a:r>
              <a:rPr lang="en-GB" sz="2000" dirty="0">
                <a:latin typeface="Arial" panose="020B0604020202020204" pitchFamily="34" charset="0"/>
                <a:cs typeface="Arial" panose="020B0604020202020204" pitchFamily="34" charset="0"/>
              </a:rPr>
              <a:t>UNICEF</a:t>
            </a:r>
            <a:r>
              <a:rPr lang="el-GR" sz="2000" dirty="0">
                <a:latin typeface="Arial" panose="020B0604020202020204" pitchFamily="34" charset="0"/>
                <a:cs typeface="Arial" panose="020B0604020202020204" pitchFamily="34" charset="0"/>
              </a:rPr>
              <a:t> στην Ελλάδα, υλοποιεί πιλοτικά το πρόγραμμα </a:t>
            </a:r>
            <a:r>
              <a:rPr lang="el-GR" sz="2000" dirty="0" err="1">
                <a:latin typeface="Arial" panose="020B0604020202020204" pitchFamily="34" charset="0"/>
                <a:cs typeface="Arial" panose="020B0604020202020204" pitchFamily="34" charset="0"/>
              </a:rPr>
              <a:t>Triple</a:t>
            </a:r>
            <a:r>
              <a:rPr lang="el-GR" sz="2000" dirty="0">
                <a:latin typeface="Arial" panose="020B0604020202020204" pitchFamily="34" charset="0"/>
                <a:cs typeface="Arial" panose="020B0604020202020204" pitchFamily="34" charset="0"/>
              </a:rPr>
              <a:t> P για γονείς παιδιών 0-12 ετών σε συνεργασία με φορείς της πρωτοβάθμιας φροντίδας υγείας, επαγγελματίες των οποίων έχουν λάβει εξειδικευμένη εκπαίδευση και πιστοποίηση. </a:t>
            </a:r>
            <a:r>
              <a:rPr lang="en-US" sz="2000" dirty="0">
                <a:latin typeface="Arial" panose="020B0604020202020204" pitchFamily="34" charset="0"/>
                <a:cs typeface="Arial" panose="020B0604020202020204" pitchFamily="34" charset="0"/>
              </a:rPr>
              <a:t>​</a:t>
            </a:r>
          </a:p>
          <a:p>
            <a:pPr rtl="0" fontAlgn="base"/>
            <a:endParaRPr lang="en-US" sz="2000" dirty="0">
              <a:latin typeface="Arial" panose="020B0604020202020204" pitchFamily="34" charset="0"/>
              <a:cs typeface="Arial" panose="020B0604020202020204" pitchFamily="34" charset="0"/>
            </a:endParaRPr>
          </a:p>
          <a:p>
            <a:pPr rtl="0" fontAlgn="base"/>
            <a:r>
              <a:rPr lang="el-GR" sz="2000" dirty="0">
                <a:latin typeface="Arial" panose="020B0604020202020204" pitchFamily="34" charset="0"/>
                <a:cs typeface="Arial" panose="020B0604020202020204" pitchFamily="34" charset="0"/>
              </a:rPr>
              <a:t>Στόχος της πιλοτικής δράσης είναι η δωρεάν παροχή υποστήριξης σε γονείς παιδιών 0-12 ετών εξασφαλίζοντας πρόσβαση σε επιστημονικά τεκμηριωμένες πρακτικές που ενισχύουν την καθημερινότητα και τη συνολική ευημερία της οικογένειας.</a:t>
            </a:r>
            <a:endParaRPr lang="en-US" sz="2000" dirty="0">
              <a:latin typeface="Arial" panose="020B0604020202020204" pitchFamily="34" charset="0"/>
              <a:cs typeface="Arial" panose="020B0604020202020204" pitchFamily="34" charset="0"/>
            </a:endParaRPr>
          </a:p>
        </p:txBody>
      </p:sp>
      <p:sp>
        <p:nvSpPr>
          <p:cNvPr id="4" name="object 3" descr="$PPTXTitle">
            <a:extLst>
              <a:ext uri="{FF2B5EF4-FFF2-40B4-BE49-F238E27FC236}">
                <a16:creationId xmlns:a16="http://schemas.microsoft.com/office/drawing/2014/main" id="{9D072FE7-A419-9AF7-80BC-83FA0873504A}"/>
              </a:ext>
            </a:extLst>
          </p:cNvPr>
          <p:cNvSpPr txBox="1">
            <a:spLocks/>
          </p:cNvSpPr>
          <p:nvPr/>
        </p:nvSpPr>
        <p:spPr>
          <a:xfrm>
            <a:off x="2051050" y="2089235"/>
            <a:ext cx="14627786" cy="691855"/>
          </a:xfrm>
          <a:prstGeom prst="rect">
            <a:avLst/>
          </a:prstGeom>
        </p:spPr>
        <p:txBody>
          <a:bodyPr vert="horz" wrap="square" lIns="0" tIns="14604" rIns="0" bIns="0" rtlCol="0">
            <a:spAutoFit/>
          </a:bodyPr>
          <a:lstStyle>
            <a:lvl1pPr>
              <a:defRPr sz="4600" b="1" i="0">
                <a:solidFill>
                  <a:srgbClr val="121617"/>
                </a:solidFill>
                <a:latin typeface="Arial"/>
                <a:ea typeface="+mj-ea"/>
                <a:cs typeface="Arial"/>
              </a:defRPr>
            </a:lvl1pPr>
          </a:lstStyle>
          <a:p>
            <a:pPr marL="698500" marR="0" lvl="0" indent="-685800" defTabSz="914400" eaLnBrk="1" fontAlgn="auto" latinLnBrk="0" hangingPunct="1">
              <a:lnSpc>
                <a:spcPct val="100000"/>
              </a:lnSpc>
              <a:spcBef>
                <a:spcPts val="114"/>
              </a:spcBef>
              <a:spcAft>
                <a:spcPts val="0"/>
              </a:spcAft>
              <a:buClrTx/>
              <a:buSzTx/>
              <a:buFontTx/>
              <a:buBlip>
                <a:blip r:embed="rId3"/>
              </a:buBlip>
              <a:tabLst/>
              <a:defRPr/>
            </a:pPr>
            <a:r>
              <a:rPr kumimoji="0" lang="el-GR" sz="4400" b="1" i="0" u="none" strike="noStrike" kern="0" cap="none" spc="0" normalizeH="0" baseline="0" noProof="0" dirty="0">
                <a:ln>
                  <a:noFill/>
                </a:ln>
                <a:solidFill>
                  <a:srgbClr val="121617"/>
                </a:solidFill>
                <a:effectLst/>
                <a:uLnTx/>
                <a:uFillTx/>
                <a:latin typeface="Arial" panose="020B0604020202020204" pitchFamily="34" charset="0"/>
                <a:ea typeface="Open Sans" panose="020B0606030504020204" pitchFamily="34" charset="0"/>
                <a:cs typeface="Arial" panose="020B0604020202020204" pitchFamily="34" charset="0"/>
              </a:rPr>
              <a:t>ΠΩΣ ΥΛΟΠΟΙΕΙΤΑΙ ΣΤΗΝ ΕΛΛΑΔΑ</a:t>
            </a:r>
            <a:r>
              <a:rPr kumimoji="0" lang="el-GR" sz="4400" b="1" i="0" u="none" strike="noStrike" kern="0" cap="none" spc="0" normalizeH="0" baseline="0" noProof="0" dirty="0">
                <a:ln>
                  <a:noFill/>
                </a:ln>
                <a:solidFill>
                  <a:srgbClr val="121617"/>
                </a:solidFill>
                <a:effectLst/>
                <a:uLnTx/>
                <a:uFillTx/>
                <a:latin typeface="Arial" panose="020B0604020202020204" pitchFamily="34" charset="0"/>
                <a:cs typeface="Arial" panose="020B0604020202020204" pitchFamily="34" charset="0"/>
              </a:rPr>
              <a:t>;  </a:t>
            </a:r>
            <a:endParaRPr kumimoji="0" lang="el-GR" sz="4400" b="1" i="0" u="none" strike="noStrike" kern="0" cap="none" spc="0" normalizeH="0" baseline="0" noProof="0" dirty="0">
              <a:ln>
                <a:noFill/>
              </a:ln>
              <a:solidFill>
                <a:srgbClr val="121617"/>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 name="object 4">
            <a:extLst>
              <a:ext uri="{FF2B5EF4-FFF2-40B4-BE49-F238E27FC236}">
                <a16:creationId xmlns:a16="http://schemas.microsoft.com/office/drawing/2014/main" id="{5F5428F2-06DA-8D43-CCF3-2867FA10D531}"/>
              </a:ext>
            </a:extLst>
          </p:cNvPr>
          <p:cNvSpPr txBox="1"/>
          <p:nvPr/>
        </p:nvSpPr>
        <p:spPr>
          <a:xfrm>
            <a:off x="2831851" y="5778498"/>
            <a:ext cx="15830797" cy="1247777"/>
          </a:xfrm>
          <a:prstGeom prst="rect">
            <a:avLst/>
          </a:prstGeom>
        </p:spPr>
        <p:txBody>
          <a:bodyPr vert="horz" wrap="square" lIns="0" tIns="1651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Το </a:t>
            </a:r>
            <a:r>
              <a:rPr kumimoji="0" lang="el-GR" sz="2000" b="0" i="0" u="none" strike="noStrike" kern="0" cap="none" spc="-20" normalizeH="0" baseline="0" noProof="0" dirty="0" err="1">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Triple</a:t>
            </a: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 P δεν αποτελεί ένα ενιαίο ή «</a:t>
            </a:r>
            <a:r>
              <a:rPr kumimoji="0" lang="el-GR" sz="2000" b="0" i="0" u="none" strike="noStrike" kern="0" cap="none" spc="-20" normalizeH="0" baseline="0" noProof="0" dirty="0" err="1">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one-size-fits-all</a:t>
            </a: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 πρόγραμμα. Αντιθέτως, είναι ένα ευέλικτο και </a:t>
            </a:r>
            <a:r>
              <a:rPr kumimoji="0" lang="el-GR" sz="2000" b="0" i="0" u="none" strike="noStrike" kern="0" cap="none" spc="-20" normalizeH="0" baseline="0" noProof="0" dirty="0" err="1">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πολυεπίπεδο</a:t>
            </a: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 σύστημα υποστήριξης, το οποίο προσαρμόζεται στις εξατομικευμένες ανάγκες κάθε οικογένειας.</a:t>
            </a:r>
          </a:p>
          <a:p>
            <a:pPr marL="0" marR="0" lvl="0" indent="0"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Προσφέρει διαφορετικούς τύπους και επίπεδα παρέμβασης, επιτρέποντας στους γονείς να λάβουν ακριβώς το είδος και τον βαθμό υποστήριξης που χρειάζονται, από σύντομες, </a:t>
            </a:r>
            <a:r>
              <a:rPr kumimoji="0" lang="el-GR" sz="2000" b="0" i="0" u="none" strike="noStrike" kern="0" cap="none" spc="-20" normalizeH="0" baseline="0" noProof="0" dirty="0" err="1">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στοχευμένες</a:t>
            </a:r>
            <a:r>
              <a:rPr kumimoji="0" lang="el-GR" sz="2000" b="0" i="0" u="none" strike="noStrike" kern="0" cap="none" spc="-20" normalizeH="0" baseline="0" noProof="0" dirty="0">
                <a:ln>
                  <a:noFill/>
                </a:ln>
                <a:solidFill>
                  <a:sysClr val="windowText" lastClr="000000"/>
                </a:solidFill>
                <a:effectLst/>
                <a:uLnTx/>
                <a:uFillTx/>
                <a:latin typeface="Arial" panose="020B0604020202020204" pitchFamily="34" charset="0"/>
                <a:ea typeface="Open Sans" panose="020B0606030504020204" pitchFamily="34" charset="0"/>
                <a:cs typeface="Arial" panose="020B0604020202020204" pitchFamily="34" charset="0"/>
              </a:rPr>
              <a:t> πληροφορίες έως πιο αναλυτική και συστηματική καθοδήγηση.</a:t>
            </a:r>
          </a:p>
        </p:txBody>
      </p:sp>
      <p:sp>
        <p:nvSpPr>
          <p:cNvPr id="6" name="object 3" descr="$PPTXTitle">
            <a:extLst>
              <a:ext uri="{FF2B5EF4-FFF2-40B4-BE49-F238E27FC236}">
                <a16:creationId xmlns:a16="http://schemas.microsoft.com/office/drawing/2014/main" id="{DF668440-C929-0D76-6F02-411A2833ACF2}"/>
              </a:ext>
            </a:extLst>
          </p:cNvPr>
          <p:cNvSpPr txBox="1">
            <a:spLocks/>
          </p:cNvSpPr>
          <p:nvPr/>
        </p:nvSpPr>
        <p:spPr>
          <a:xfrm>
            <a:off x="2051050" y="5077394"/>
            <a:ext cx="14627786" cy="691855"/>
          </a:xfrm>
          <a:prstGeom prst="rect">
            <a:avLst/>
          </a:prstGeom>
        </p:spPr>
        <p:txBody>
          <a:bodyPr vert="horz" wrap="square" lIns="0" tIns="14604" rIns="0" bIns="0" rtlCol="0">
            <a:spAutoFit/>
          </a:bodyPr>
          <a:lstStyle>
            <a:lvl1pPr>
              <a:defRPr sz="4600" b="1" i="0">
                <a:solidFill>
                  <a:srgbClr val="121617"/>
                </a:solidFill>
                <a:latin typeface="Arial"/>
                <a:ea typeface="+mj-ea"/>
                <a:cs typeface="Arial"/>
              </a:defRPr>
            </a:lvl1pPr>
          </a:lstStyle>
          <a:p>
            <a:pPr marL="698500" marR="0" lvl="0" indent="-685800" defTabSz="914400" eaLnBrk="1" fontAlgn="auto" latinLnBrk="0" hangingPunct="1">
              <a:lnSpc>
                <a:spcPct val="100000"/>
              </a:lnSpc>
              <a:spcBef>
                <a:spcPts val="114"/>
              </a:spcBef>
              <a:spcAft>
                <a:spcPts val="0"/>
              </a:spcAft>
              <a:buClrTx/>
              <a:buSzTx/>
              <a:buFontTx/>
              <a:buBlip>
                <a:blip r:embed="rId3"/>
              </a:buBlip>
              <a:tabLst/>
              <a:defRPr/>
            </a:pPr>
            <a:r>
              <a:rPr kumimoji="0" lang="el-GR" sz="4400" b="1" i="0" u="none" strike="noStrike" kern="0" cap="none" spc="0" normalizeH="0" baseline="0" noProof="0" dirty="0">
                <a:ln>
                  <a:noFill/>
                </a:ln>
                <a:solidFill>
                  <a:srgbClr val="121617"/>
                </a:solidFill>
                <a:effectLst/>
                <a:uLnTx/>
                <a:uFillTx/>
                <a:latin typeface="Arial" panose="020B0604020202020204" pitchFamily="34" charset="0"/>
                <a:ea typeface="Open Sans" panose="020B0606030504020204" pitchFamily="34" charset="0"/>
                <a:cs typeface="Arial" panose="020B0604020202020204" pitchFamily="34" charset="0"/>
              </a:rPr>
              <a:t>ΤΙ ΠΕΡΙΛΑΜΒΑΝΕΙ ΤΟ ΠΡΟΓΡΑΜΜΑ; </a:t>
            </a:r>
            <a:r>
              <a:rPr kumimoji="0" lang="en-US" sz="4400" b="1" i="0" u="none" strike="noStrike" kern="0" cap="none" spc="0" normalizeH="0" baseline="0" noProof="0" dirty="0">
                <a:ln>
                  <a:noFill/>
                </a:ln>
                <a:solidFill>
                  <a:srgbClr val="121617"/>
                </a:solidFill>
                <a:effectLst/>
                <a:uLnTx/>
                <a:uFillTx/>
                <a:latin typeface="Arial" panose="020B0604020202020204" pitchFamily="34" charset="0"/>
                <a:ea typeface="Open Sans" panose="020B0606030504020204" pitchFamily="34" charset="0"/>
                <a:cs typeface="Arial" panose="020B0604020202020204" pitchFamily="34" charset="0"/>
              </a:rPr>
              <a:t> </a:t>
            </a:r>
            <a:endParaRPr kumimoji="0" lang="el-GR" sz="4400" b="1" i="0" u="none" strike="noStrike" kern="0" cap="none" spc="0" normalizeH="0" baseline="0" noProof="0" dirty="0">
              <a:ln>
                <a:noFill/>
              </a:ln>
              <a:solidFill>
                <a:srgbClr val="121617"/>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84C3B52D-19C1-7383-5845-1FF4624D33F7}"/>
              </a:ext>
            </a:extLst>
          </p:cNvPr>
          <p:cNvSpPr txBox="1">
            <a:spLocks/>
          </p:cNvSpPr>
          <p:nvPr/>
        </p:nvSpPr>
        <p:spPr>
          <a:xfrm>
            <a:off x="1444061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GR" sz="1450" b="1" i="0" u="none" strike="noStrike" kern="0" cap="none" spc="300" normalizeH="0" baseline="0" noProof="0">
                <a:ln>
                  <a:noFill/>
                </a:ln>
                <a:solidFill>
                  <a:srgbClr val="CFD1D0"/>
                </a:solidFill>
                <a:effectLst/>
                <a:uLnTx/>
                <a:uFillTx/>
                <a:latin typeface="Arial" panose="020B0604020202020204" pitchFamily="34" charset="0"/>
                <a:cs typeface="Arial" panose="020B0604020202020204" pitchFamily="34" charset="0"/>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R" sz="1450" b="1" i="0" u="none" strike="noStrike" kern="0" cap="none" spc="300" normalizeH="0" baseline="0" noProof="0" dirty="0">
              <a:ln>
                <a:noFill/>
              </a:ln>
              <a:solidFill>
                <a:srgbClr val="CFD1D0"/>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E9B8B39-057C-2222-268E-869BC7A92DAA}"/>
              </a:ext>
            </a:extLst>
          </p:cNvPr>
          <p:cNvSpPr txBox="1"/>
          <p:nvPr/>
        </p:nvSpPr>
        <p:spPr>
          <a:xfrm>
            <a:off x="2831851" y="8065036"/>
            <a:ext cx="14840197" cy="1323439"/>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Το </a:t>
            </a:r>
            <a:r>
              <a:rPr kumimoji="0" lang="el-GR" sz="2000" b="0" i="0" u="none" strike="noStrike" kern="0" cap="none" spc="-20" normalizeH="0" baseline="0" noProof="0" dirty="0" err="1">
                <a:ln>
                  <a:noFill/>
                </a:ln>
                <a:effectLst/>
                <a:uLnTx/>
                <a:uFillTx/>
                <a:latin typeface="Arial" panose="020B0604020202020204" pitchFamily="34" charset="0"/>
                <a:ea typeface="Open Sans"/>
                <a:cs typeface="Arial" panose="020B0604020202020204" pitchFamily="34" charset="0"/>
              </a:rPr>
              <a:t>Triple</a:t>
            </a:r>
            <a:r>
              <a:rPr kumimoji="0"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 P προσφέρει κλιμακωτή υποστήριξη, ώστε κάθε οικογένεια να βρίσκει τη μορφή που ταιριάζει στις ανάγκες της:</a:t>
            </a:r>
          </a:p>
          <a:p>
            <a:pPr marL="285750" indent="-285750">
              <a:buFont typeface="Wingdings" panose="05000000000000000000" pitchFamily="2" charset="2"/>
              <a:buChar char="Ø"/>
              <a:defRPr/>
            </a:pPr>
            <a:r>
              <a:rPr lang="el-GR" sz="2000" b="1" spc="-20" dirty="0">
                <a:latin typeface="Arial" panose="020B0604020202020204" pitchFamily="34" charset="0"/>
                <a:ea typeface="Open Sans"/>
                <a:cs typeface="Arial" panose="020B0604020202020204" pitchFamily="34" charset="0"/>
              </a:rPr>
              <a:t>Ομάδες Συμβουλευτικής Παρέμβασης</a:t>
            </a:r>
            <a:r>
              <a:rPr lang="el-GR" sz="2000" spc="-20" dirty="0">
                <a:latin typeface="Arial" panose="020B0604020202020204" pitchFamily="34" charset="0"/>
                <a:ea typeface="Open Sans"/>
                <a:cs typeface="Arial" panose="020B0604020202020204" pitchFamily="34" charset="0"/>
              </a:rPr>
              <a:t> (σεμινάρια)</a:t>
            </a:r>
            <a:r>
              <a:rPr lang="en-US" sz="2000" spc="-20" dirty="0">
                <a:latin typeface="Arial" panose="020B0604020202020204" pitchFamily="34" charset="0"/>
                <a:ea typeface="Open Sans"/>
                <a:cs typeface="Arial" panose="020B0604020202020204" pitchFamily="34" charset="0"/>
              </a:rPr>
              <a:t> </a:t>
            </a:r>
            <a:endParaRPr lang="el-GR" sz="2000" spc="-20" dirty="0">
              <a:latin typeface="Arial" panose="020B0604020202020204" pitchFamily="34" charset="0"/>
              <a:ea typeface="Open Sans"/>
              <a:cs typeface="Arial" panose="020B0604020202020204" pitchFamily="34" charset="0"/>
            </a:endParaRPr>
          </a:p>
          <a:p>
            <a:pPr marL="285750" indent="-285750">
              <a:buFont typeface="Wingdings" panose="05000000000000000000" pitchFamily="2" charset="2"/>
              <a:buChar char="Ø"/>
              <a:defRPr/>
            </a:pPr>
            <a:r>
              <a:rPr lang="el-GR" sz="2000" b="1" spc="-20" dirty="0">
                <a:latin typeface="Arial" panose="020B0604020202020204" pitchFamily="34" charset="0"/>
                <a:ea typeface="Open Sans"/>
                <a:cs typeface="Arial" panose="020B0604020202020204" pitchFamily="34" charset="0"/>
              </a:rPr>
              <a:t>Ομάδες</a:t>
            </a:r>
            <a:r>
              <a:rPr kumimoji="0" lang="el-GR" sz="2000" b="1"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 </a:t>
            </a:r>
            <a:r>
              <a:rPr lang="el-GR" sz="2000" b="1" spc="-20" dirty="0">
                <a:latin typeface="Arial" panose="020B0604020202020204" pitchFamily="34" charset="0"/>
                <a:ea typeface="Open Sans"/>
                <a:cs typeface="Arial" panose="020B0604020202020204" pitchFamily="34" charset="0"/>
              </a:rPr>
              <a:t>θεραπευτικής παρέμβασης </a:t>
            </a:r>
            <a:r>
              <a:rPr lang="el-GR" sz="2000" spc="-20" dirty="0">
                <a:latin typeface="Arial" panose="020B0604020202020204" pitchFamily="34" charset="0"/>
                <a:ea typeface="Open Sans"/>
                <a:cs typeface="Arial" panose="020B0604020202020204" pitchFamily="34" charset="0"/>
              </a:rPr>
              <a:t>(ομάδες</a:t>
            </a:r>
            <a:r>
              <a:rPr kumimoji="0" lang="el-GR" sz="200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 </a:t>
            </a:r>
            <a:r>
              <a:rPr kumimoji="0"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γονέων</a:t>
            </a:r>
            <a:r>
              <a:rPr lang="el-GR" sz="2000" spc="-20" dirty="0">
                <a:latin typeface="Arial" panose="020B0604020202020204" pitchFamily="34" charset="0"/>
                <a:ea typeface="Open Sans"/>
                <a:cs typeface="Arial" panose="020B0604020202020204" pitchFamily="34" charset="0"/>
              </a:rPr>
              <a:t>)</a:t>
            </a:r>
            <a:r>
              <a:rPr kumimoji="0"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 με δομημένες συνεδρίες και ανταλλαγή εμπειριών.</a:t>
            </a:r>
            <a:endParaRPr lang="el-GR" dirty="0">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000" b="1"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Εξατομικευμένη υποστήριξη </a:t>
            </a:r>
            <a:r>
              <a:rPr kumimoji="0"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rPr>
              <a:t>με ατομικές συναντήσεις ή τηλεφωνική καθοδήγηση, όπου χρειάζεται.</a:t>
            </a:r>
            <a:endParaRPr lang="el-GR" sz="2000" b="0" i="0" u="none" strike="noStrike" kern="0" cap="none" spc="-20" normalizeH="0" baseline="0" noProof="0" dirty="0">
              <a:ln>
                <a:noFill/>
              </a:ln>
              <a:effectLst/>
              <a:uLnTx/>
              <a:uFillTx/>
              <a:latin typeface="Arial" panose="020B0604020202020204" pitchFamily="34" charset="0"/>
              <a:ea typeface="Open Sans"/>
              <a:cs typeface="Arial" panose="020B0604020202020204" pitchFamily="34" charset="0"/>
            </a:endParaRPr>
          </a:p>
        </p:txBody>
      </p:sp>
    </p:spTree>
    <p:extLst>
      <p:ext uri="{BB962C8B-B14F-4D97-AF65-F5344CB8AC3E}">
        <p14:creationId xmlns:p14="http://schemas.microsoft.com/office/powerpoint/2010/main" val="139707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7BF19-1C9E-347F-CB53-CAC499805F00}"/>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F9485EEF-37D0-CF3C-C21E-4B63E59DD86D}"/>
              </a:ext>
            </a:extLst>
          </p:cNvPr>
          <p:cNvSpPr txBox="1"/>
          <p:nvPr/>
        </p:nvSpPr>
        <p:spPr>
          <a:xfrm>
            <a:off x="8710782" y="3575010"/>
            <a:ext cx="9780002" cy="5010346"/>
          </a:xfrm>
          <a:prstGeom prst="rect">
            <a:avLst/>
          </a:prstGeom>
        </p:spPr>
        <p:txBody>
          <a:bodyPr vert="horz" wrap="square" lIns="0" tIns="16510" rIns="0" bIns="0" rtlCol="0" anchor="t">
            <a:spAutoFit/>
          </a:bodyPr>
          <a:lstStyle/>
          <a:p>
            <a:r>
              <a:rPr lang="el-GR" sz="2000" spc="-80" dirty="0">
                <a:latin typeface="Arial"/>
                <a:ea typeface="Open Sans"/>
                <a:cs typeface="Open Sans"/>
              </a:rPr>
              <a:t>Τα σεμινάρια επικεντρώνονται στα συχνότερα ζητήματα που αντιμετωπίζουν οι γονείς στην καθημερινότητά τους. </a:t>
            </a:r>
            <a:endParaRPr lang="el-GR" sz="2000" spc="-80" dirty="0">
              <a:solidFill>
                <a:srgbClr val="000000"/>
              </a:solidFill>
              <a:latin typeface="Arial"/>
              <a:ea typeface="Open Sans"/>
              <a:cs typeface="Open Sans"/>
            </a:endParaRPr>
          </a:p>
          <a:p>
            <a:endParaRPr lang="el-GR" sz="2000" spc="-80" dirty="0">
              <a:latin typeface="Arial"/>
              <a:ea typeface="Open Sans"/>
              <a:cs typeface="Open Sans"/>
            </a:endParaRPr>
          </a:p>
          <a:p>
            <a:r>
              <a:rPr lang="el-GR" sz="2000" spc="-80" dirty="0">
                <a:latin typeface="Arial"/>
                <a:ea typeface="Open Sans"/>
                <a:cs typeface="Open Sans"/>
              </a:rPr>
              <a:t>Κάθε σεμινάριο διαρκεί περίπου 90 λεπτά, και ο γονέας μπορεί να παρακολουθήσει</a:t>
            </a:r>
            <a:r>
              <a:rPr lang="en-GB" sz="2000" spc="-80" dirty="0">
                <a:latin typeface="Arial"/>
                <a:ea typeface="Open Sans"/>
                <a:cs typeface="Open Sans"/>
              </a:rPr>
              <a:t> </a:t>
            </a:r>
            <a:r>
              <a:rPr lang="el-GR" sz="2000" spc="-80" dirty="0">
                <a:latin typeface="Arial"/>
                <a:ea typeface="Open Sans"/>
                <a:cs typeface="Open Sans"/>
              </a:rPr>
              <a:t>ένα, δύο ή και τα τρία, ανάλογα με τις προσωπικές του ανάγκες.</a:t>
            </a:r>
          </a:p>
          <a:p>
            <a:endParaRPr lang="el-GR" sz="2000" spc="-80" dirty="0">
              <a:latin typeface="Arial"/>
              <a:ea typeface="Open Sans"/>
              <a:cs typeface="Open Sans"/>
            </a:endParaRPr>
          </a:p>
          <a:p>
            <a:r>
              <a:rPr lang="el-GR" sz="2000" spc="-80" dirty="0">
                <a:latin typeface="Arial"/>
                <a:ea typeface="Open Sans"/>
                <a:cs typeface="Open Sans"/>
              </a:rPr>
              <a:t>Απευθύνονται σε γονείς ή κηδεμόνες παιδιών έως 12 ετών, που ενδιαφέρονται να αποκτήσουν γενικές γνώσεις για την προώθηση της υγιούς ανάπτυξης του παιδιού τους. Τα σεμινάρια είναι επίσης χρήσιμα για γονείς που έχουν πιο συγκεκριμένες ανησυχίες σχετικά με τη συμπεριφορά ή την ανάπτυξη του παιδιού τους.</a:t>
            </a:r>
          </a:p>
          <a:p>
            <a:endParaRPr lang="el-GR" sz="2000" spc="-80" dirty="0">
              <a:latin typeface="Open Sans" panose="020B0606030504020204" pitchFamily="34" charset="0"/>
              <a:ea typeface="Open Sans" panose="020B0606030504020204" pitchFamily="34" charset="0"/>
              <a:cs typeface="Open Sans" panose="020B0606030504020204" pitchFamily="34" charset="0"/>
            </a:endParaRPr>
          </a:p>
          <a:p>
            <a:r>
              <a:rPr lang="el-GR" sz="2450" b="1" spc="-80" dirty="0">
                <a:latin typeface="Arial"/>
                <a:ea typeface="Open Sans"/>
                <a:cs typeface="Open Sans"/>
              </a:rPr>
              <a:t>Θεματικές ενότητες: </a:t>
            </a:r>
            <a:endParaRPr lang="el-GR" sz="2450" spc="-8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Blip>
                <a:blip r:embed="rId2"/>
              </a:buBlip>
            </a:pPr>
            <a:r>
              <a:rPr lang="el-GR" sz="2000" spc="-20" dirty="0">
                <a:latin typeface="Arial"/>
                <a:ea typeface="Open Sans"/>
                <a:cs typeface="Open Sans"/>
              </a:rPr>
              <a:t>Θετική </a:t>
            </a:r>
            <a:r>
              <a:rPr lang="el-GR" sz="2000" spc="-20" dirty="0" err="1">
                <a:latin typeface="Arial"/>
                <a:ea typeface="Open Sans"/>
                <a:cs typeface="Open Sans"/>
              </a:rPr>
              <a:t>γονεϊκότητα</a:t>
            </a:r>
            <a:r>
              <a:rPr lang="en-US" sz="2000" spc="-20" dirty="0">
                <a:latin typeface="Arial"/>
                <a:ea typeface="Open Sans"/>
                <a:cs typeface="Open Sans"/>
              </a:rPr>
              <a:t>.</a:t>
            </a:r>
            <a:r>
              <a:rPr lang="el-GR" sz="2000" spc="-20" dirty="0">
                <a:latin typeface="Arial"/>
                <a:ea typeface="Open Sans"/>
                <a:cs typeface="Open Sans"/>
              </a:rPr>
              <a:t>​</a:t>
            </a:r>
            <a:endParaRPr lang="en-US" sz="2000" spc="-20" dirty="0">
              <a:latin typeface="Arial"/>
              <a:ea typeface="Open Sans"/>
              <a:cs typeface="Open Sans"/>
            </a:endParaRPr>
          </a:p>
          <a:p>
            <a:pPr marL="342900" lvl="0" indent="-342900">
              <a:buBlip>
                <a:blip r:embed="rId2"/>
              </a:buBlip>
            </a:pPr>
            <a:r>
              <a:rPr lang="el-GR" sz="2000" spc="-20" dirty="0">
                <a:latin typeface="Arial"/>
                <a:ea typeface="Open Sans"/>
                <a:cs typeface="Open Sans"/>
              </a:rPr>
              <a:t>Μεγαλώνοντας παιδιά με αυτοπεποίθηση</a:t>
            </a:r>
            <a:r>
              <a:rPr lang="en-US" sz="2000" spc="-20" dirty="0">
                <a:latin typeface="Arial"/>
                <a:ea typeface="Open Sans"/>
                <a:cs typeface="Open Sans"/>
              </a:rPr>
              <a:t>.</a:t>
            </a:r>
          </a:p>
          <a:p>
            <a:pPr marL="342900" lvl="0" indent="-342900">
              <a:buBlip>
                <a:blip r:embed="rId2"/>
              </a:buBlip>
            </a:pPr>
            <a:r>
              <a:rPr lang="el-GR" sz="2000" spc="-20" dirty="0">
                <a:latin typeface="Arial"/>
                <a:ea typeface="Open Sans"/>
                <a:cs typeface="Open Sans"/>
              </a:rPr>
              <a:t>Ενίσχυση ψυχικής ανθεκτικότητας</a:t>
            </a:r>
            <a:r>
              <a:rPr lang="en-US" sz="2000" spc="-20" dirty="0">
                <a:latin typeface="Arial"/>
                <a:ea typeface="Open Sans"/>
                <a:cs typeface="Open Sans"/>
              </a:rPr>
              <a:t>.</a:t>
            </a:r>
          </a:p>
          <a:p>
            <a:pPr marL="342900" indent="-342900">
              <a:buBlip>
                <a:blip r:embed="rId2"/>
              </a:buBlip>
            </a:pPr>
            <a:r>
              <a:rPr lang="en-US" sz="2000" spc="-20" dirty="0" err="1">
                <a:latin typeface="Arial"/>
                <a:ea typeface="Open Sans"/>
                <a:cs typeface="Open Sans"/>
              </a:rPr>
              <a:t>Βοηθώντ</a:t>
            </a:r>
            <a:r>
              <a:rPr lang="en-US" sz="2000" spc="-20" dirty="0">
                <a:latin typeface="Arial"/>
                <a:ea typeface="Open Sans"/>
                <a:cs typeface="Open Sans"/>
              </a:rPr>
              <a:t>ας </a:t>
            </a:r>
            <a:r>
              <a:rPr lang="en-US" sz="2000" spc="-20" dirty="0" err="1">
                <a:latin typeface="Arial"/>
                <a:ea typeface="Open Sans"/>
                <a:cs typeface="Open Sans"/>
              </a:rPr>
              <a:t>τ</a:t>
            </a:r>
            <a:r>
              <a:rPr lang="en-US" sz="2000" spc="-20" dirty="0">
                <a:latin typeface="Arial"/>
                <a:ea typeface="Open Sans"/>
                <a:cs typeface="Open Sans"/>
              </a:rPr>
              <a:t>α πα</a:t>
            </a:r>
            <a:r>
              <a:rPr lang="en-US" sz="2000" spc="-20" dirty="0" err="1">
                <a:latin typeface="Arial"/>
                <a:ea typeface="Open Sans"/>
                <a:cs typeface="Open Sans"/>
              </a:rPr>
              <a:t>ιδ</a:t>
            </a:r>
            <a:r>
              <a:rPr lang="el-GR" sz="2000" spc="-20" dirty="0">
                <a:latin typeface="Arial"/>
                <a:ea typeface="Open Sans"/>
                <a:cs typeface="Open Sans"/>
              </a:rPr>
              <a:t>ι</a:t>
            </a:r>
            <a:r>
              <a:rPr lang="en-US" sz="2000" spc="-20" dirty="0" err="1">
                <a:latin typeface="Arial"/>
                <a:ea typeface="Open Sans"/>
                <a:cs typeface="Open Sans"/>
              </a:rPr>
              <a:t>ά</a:t>
            </a:r>
            <a:r>
              <a:rPr lang="en-US" sz="2000" spc="-20" dirty="0">
                <a:latin typeface="Arial"/>
                <a:ea typeface="Open Sans"/>
                <a:cs typeface="Open Sans"/>
              </a:rPr>
              <a:t> </a:t>
            </a:r>
            <a:r>
              <a:rPr lang="en-US" sz="2000" spc="-20" dirty="0" err="1">
                <a:latin typeface="Arial"/>
                <a:ea typeface="Open Sans"/>
                <a:cs typeface="Open Sans"/>
              </a:rPr>
              <a:t>ν</a:t>
            </a:r>
            <a:r>
              <a:rPr lang="en-US" sz="2000" spc="-20" dirty="0">
                <a:latin typeface="Arial"/>
                <a:ea typeface="Open Sans"/>
                <a:cs typeface="Open Sans"/>
              </a:rPr>
              <a:t>α α</a:t>
            </a:r>
            <a:r>
              <a:rPr lang="en-US" sz="2000" spc="-20" dirty="0" err="1">
                <a:latin typeface="Arial"/>
                <a:ea typeface="Open Sans"/>
                <a:cs typeface="Open Sans"/>
              </a:rPr>
              <a:t>ν</a:t>
            </a:r>
            <a:r>
              <a:rPr lang="en-US" sz="2000" spc="-20" dirty="0">
                <a:latin typeface="Arial"/>
                <a:ea typeface="Open Sans"/>
                <a:cs typeface="Open Sans"/>
              </a:rPr>
              <a:t>απ</a:t>
            </a:r>
            <a:r>
              <a:rPr lang="en-US" sz="2000" spc="-20" dirty="0" err="1">
                <a:latin typeface="Arial"/>
                <a:ea typeface="Open Sans"/>
                <a:cs typeface="Open Sans"/>
              </a:rPr>
              <a:t>τύξουν</a:t>
            </a:r>
            <a:r>
              <a:rPr lang="el-GR" sz="2000" spc="-20" dirty="0">
                <a:latin typeface="Arial"/>
                <a:ea typeface="Open Sans"/>
                <a:cs typeface="Open Sans"/>
              </a:rPr>
              <a:t> </a:t>
            </a:r>
            <a:r>
              <a:rPr lang="en-US" sz="2000" spc="-20" dirty="0" err="1">
                <a:latin typeface="Arial"/>
                <a:ea typeface="Open Sans"/>
                <a:cs typeface="Open Sans"/>
              </a:rPr>
              <a:t>υγιείς</a:t>
            </a:r>
            <a:r>
              <a:rPr lang="en-US" sz="2000" spc="-20" dirty="0">
                <a:latin typeface="Arial"/>
                <a:ea typeface="Open Sans"/>
                <a:cs typeface="Open Sans"/>
              </a:rPr>
              <a:t> </a:t>
            </a:r>
            <a:r>
              <a:rPr lang="en-US" sz="2000" spc="-20" dirty="0" err="1">
                <a:latin typeface="Arial"/>
                <a:ea typeface="Open Sans"/>
                <a:cs typeface="Open Sans"/>
              </a:rPr>
              <a:t>συνήθειες</a:t>
            </a:r>
            <a:r>
              <a:rPr lang="en-US" sz="2000" spc="-20" dirty="0">
                <a:latin typeface="Arial"/>
                <a:ea typeface="Open Sans"/>
                <a:cs typeface="Open Sans"/>
              </a:rPr>
              <a:t> </a:t>
            </a:r>
            <a:r>
              <a:rPr lang="en-US" sz="2000" spc="-20" dirty="0" err="1">
                <a:latin typeface="Arial"/>
                <a:ea typeface="Open Sans"/>
                <a:cs typeface="Open Sans"/>
              </a:rPr>
              <a:t>ως</a:t>
            </a:r>
            <a:r>
              <a:rPr lang="en-US" sz="2000" spc="-20" dirty="0">
                <a:latin typeface="Arial"/>
                <a:ea typeface="Open Sans"/>
                <a:cs typeface="Open Sans"/>
              </a:rPr>
              <a:t> π</a:t>
            </a:r>
            <a:r>
              <a:rPr lang="en-US" sz="2000" spc="-20" dirty="0" err="1">
                <a:latin typeface="Arial"/>
                <a:ea typeface="Open Sans"/>
                <a:cs typeface="Open Sans"/>
              </a:rPr>
              <a:t>ρος</a:t>
            </a:r>
            <a:r>
              <a:rPr lang="en-US" sz="2000" spc="-20" dirty="0">
                <a:latin typeface="Arial"/>
                <a:ea typeface="Open Sans"/>
                <a:cs typeface="Open Sans"/>
              </a:rPr>
              <a:t> </a:t>
            </a:r>
            <a:r>
              <a:rPr lang="en-US" sz="2000" spc="-20" dirty="0" err="1">
                <a:latin typeface="Arial"/>
                <a:ea typeface="Open Sans"/>
                <a:cs typeface="Open Sans"/>
              </a:rPr>
              <a:t>τη</a:t>
            </a:r>
            <a:r>
              <a:rPr lang="en-US" sz="2000" spc="-20" dirty="0">
                <a:latin typeface="Arial"/>
                <a:ea typeface="Open Sans"/>
                <a:cs typeface="Open Sans"/>
              </a:rPr>
              <a:t> </a:t>
            </a:r>
            <a:r>
              <a:rPr lang="en-US" sz="2000" spc="-20" dirty="0" err="1">
                <a:latin typeface="Arial"/>
                <a:ea typeface="Open Sans"/>
                <a:cs typeface="Open Sans"/>
              </a:rPr>
              <a:t>χρήση</a:t>
            </a:r>
            <a:r>
              <a:rPr lang="en-US" sz="2000" spc="-20" dirty="0">
                <a:latin typeface="Arial"/>
                <a:ea typeface="Open Sans"/>
                <a:cs typeface="Open Sans"/>
              </a:rPr>
              <a:t> </a:t>
            </a:r>
            <a:r>
              <a:rPr lang="en-US" sz="2000" spc="-20" dirty="0" err="1">
                <a:latin typeface="Arial"/>
                <a:ea typeface="Open Sans"/>
                <a:cs typeface="Open Sans"/>
              </a:rPr>
              <a:t>της</a:t>
            </a:r>
            <a:r>
              <a:rPr lang="en-US" sz="2000" spc="-20" dirty="0">
                <a:latin typeface="Arial"/>
                <a:ea typeface="Open Sans"/>
                <a:cs typeface="Open Sans"/>
              </a:rPr>
              <a:t> </a:t>
            </a:r>
            <a:r>
              <a:rPr lang="en-US" sz="2000" spc="-20" dirty="0" err="1">
                <a:latin typeface="Arial"/>
                <a:ea typeface="Open Sans"/>
                <a:cs typeface="Open Sans"/>
              </a:rPr>
              <a:t>οθόνης</a:t>
            </a:r>
            <a:r>
              <a:rPr lang="el-GR" sz="2000" spc="-20" dirty="0">
                <a:latin typeface="Arial"/>
                <a:ea typeface="Open Sans"/>
                <a:cs typeface="Open Sans"/>
              </a:rPr>
              <a:t>.</a:t>
            </a:r>
            <a:endParaRPr lang="en-US" sz="2000" spc="-20" dirty="0">
              <a:latin typeface="Arial"/>
              <a:ea typeface="Open Sans"/>
              <a:cs typeface="Open Sans"/>
            </a:endParaRPr>
          </a:p>
        </p:txBody>
      </p:sp>
      <p:grpSp>
        <p:nvGrpSpPr>
          <p:cNvPr id="26" name="object 6">
            <a:extLst>
              <a:ext uri="{FF2B5EF4-FFF2-40B4-BE49-F238E27FC236}">
                <a16:creationId xmlns:a16="http://schemas.microsoft.com/office/drawing/2014/main" id="{A8E3A4AF-07A1-A633-2EB2-7199289B8290}"/>
              </a:ext>
            </a:extLst>
          </p:cNvPr>
          <p:cNvGrpSpPr/>
          <p:nvPr/>
        </p:nvGrpSpPr>
        <p:grpSpPr>
          <a:xfrm>
            <a:off x="0" y="11141022"/>
            <a:ext cx="20104100" cy="167640"/>
            <a:chOff x="0" y="11141022"/>
            <a:chExt cx="20104100" cy="167640"/>
          </a:xfrm>
        </p:grpSpPr>
        <p:sp>
          <p:nvSpPr>
            <p:cNvPr id="27" name="object 7">
              <a:extLst>
                <a:ext uri="{FF2B5EF4-FFF2-40B4-BE49-F238E27FC236}">
                  <a16:creationId xmlns:a16="http://schemas.microsoft.com/office/drawing/2014/main" id="{8E09CFFB-855E-4200-0745-0E8A3D31D6BB}"/>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p>
          </p:txBody>
        </p:sp>
        <p:sp>
          <p:nvSpPr>
            <p:cNvPr id="28" name="object 8">
              <a:extLst>
                <a:ext uri="{FF2B5EF4-FFF2-40B4-BE49-F238E27FC236}">
                  <a16:creationId xmlns:a16="http://schemas.microsoft.com/office/drawing/2014/main" id="{EA8579CB-DDAB-3A4F-D11A-106DFCA8BC9D}"/>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p>
          </p:txBody>
        </p:sp>
        <p:sp>
          <p:nvSpPr>
            <p:cNvPr id="29" name="object 9">
              <a:extLst>
                <a:ext uri="{FF2B5EF4-FFF2-40B4-BE49-F238E27FC236}">
                  <a16:creationId xmlns:a16="http://schemas.microsoft.com/office/drawing/2014/main" id="{A47EC95C-154E-82B4-131A-3776E26F8C80}"/>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p>
          </p:txBody>
        </p:sp>
      </p:grpSp>
      <p:sp>
        <p:nvSpPr>
          <p:cNvPr id="6" name="object 3" descr="$PPTXTitle">
            <a:extLst>
              <a:ext uri="{FF2B5EF4-FFF2-40B4-BE49-F238E27FC236}">
                <a16:creationId xmlns:a16="http://schemas.microsoft.com/office/drawing/2014/main" id="{C138E36B-8FC3-F762-183C-531D7624468D}"/>
              </a:ext>
            </a:extLst>
          </p:cNvPr>
          <p:cNvSpPr txBox="1">
            <a:spLocks/>
          </p:cNvSpPr>
          <p:nvPr/>
        </p:nvSpPr>
        <p:spPr>
          <a:xfrm>
            <a:off x="7842250" y="1844675"/>
            <a:ext cx="10648534" cy="1430519"/>
          </a:xfrm>
          <a:prstGeom prst="rect">
            <a:avLst/>
          </a:prstGeom>
        </p:spPr>
        <p:txBody>
          <a:bodyPr vert="horz" wrap="square" lIns="0" tIns="14604" rIns="0" bIns="0" rtlCol="0" anchor="t">
            <a:spAutoFit/>
          </a:bodyPr>
          <a:lstStyle>
            <a:lvl1pPr>
              <a:defRPr sz="4600" b="1" i="0">
                <a:solidFill>
                  <a:srgbClr val="121617"/>
                </a:solidFill>
                <a:latin typeface="Arial"/>
                <a:ea typeface="+mj-ea"/>
                <a:cs typeface="Arial"/>
              </a:defRPr>
            </a:lvl1pPr>
          </a:lstStyle>
          <a:p>
            <a:pPr marL="698500" indent="-685800">
              <a:spcBef>
                <a:spcPts val="114"/>
              </a:spcBef>
              <a:buBlip>
                <a:blip r:embed="rId3"/>
              </a:buBlip>
            </a:pPr>
            <a:r>
              <a:rPr lang="el-GR" dirty="0">
                <a:ea typeface="Open Sans"/>
                <a:cs typeface="Open Sans"/>
              </a:rPr>
              <a:t>ΟΜΑΔΕΣ ΣΥΜΒΟΥΛΕΥΤΙΚΗΣ ΠΑΡΕΜΒΑΣΗΣ (ΣΕΜΙΝΑΡΙΑ)</a:t>
            </a:r>
            <a:r>
              <a:rPr lang="en-US" dirty="0">
                <a:ea typeface="Open Sans"/>
                <a:cs typeface="Open Sans"/>
              </a:rPr>
              <a:t> </a:t>
            </a:r>
            <a:endParaRPr lang="el-GR" dirty="0">
              <a:ea typeface="Open Sans"/>
              <a:cs typeface="Open Sans"/>
            </a:endParaRPr>
          </a:p>
        </p:txBody>
      </p:sp>
      <p:pic>
        <p:nvPicPr>
          <p:cNvPr id="9" name="Picture 8" descr="A person and child flying high in the air&#10;&#10;AI-generated content may be incorrect.">
            <a:extLst>
              <a:ext uri="{FF2B5EF4-FFF2-40B4-BE49-F238E27FC236}">
                <a16:creationId xmlns:a16="http://schemas.microsoft.com/office/drawing/2014/main" id="{8B4DA1C5-0112-EC15-08EC-82A55E58FF7A}"/>
              </a:ext>
            </a:extLst>
          </p:cNvPr>
          <p:cNvPicPr>
            <a:picLocks noChangeAspect="1"/>
          </p:cNvPicPr>
          <p:nvPr/>
        </p:nvPicPr>
        <p:blipFill>
          <a:blip r:embed="rId4">
            <a:extLst>
              <a:ext uri="{28A0092B-C50C-407E-A947-70E740481C1C}">
                <a14:useLocalDpi xmlns:a14="http://schemas.microsoft.com/office/drawing/2010/main" val="0"/>
              </a:ext>
            </a:extLst>
          </a:blip>
          <a:srcRect t="8798" b="1303"/>
          <a:stretch>
            <a:fillRect/>
          </a:stretch>
        </p:blipFill>
        <p:spPr>
          <a:xfrm>
            <a:off x="-6350" y="-1"/>
            <a:ext cx="7186551" cy="9734663"/>
          </a:xfrm>
          <a:prstGeom prst="rect">
            <a:avLst/>
          </a:prstGeom>
        </p:spPr>
      </p:pic>
      <p:pic>
        <p:nvPicPr>
          <p:cNvPr id="3" name="Picture 2" descr="A person holding a baby&#10;&#10;AI-generated content may be incorrect.">
            <a:extLst>
              <a:ext uri="{FF2B5EF4-FFF2-40B4-BE49-F238E27FC236}">
                <a16:creationId xmlns:a16="http://schemas.microsoft.com/office/drawing/2014/main" id="{B5DCF1D3-4924-94CF-BFB3-09A44C61A859}"/>
              </a:ext>
            </a:extLst>
          </p:cNvPr>
          <p:cNvPicPr>
            <a:picLocks noChangeAspect="1"/>
          </p:cNvPicPr>
          <p:nvPr/>
        </p:nvPicPr>
        <p:blipFill>
          <a:blip r:embed="rId5" cstate="print">
            <a:extLst>
              <a:ext uri="{28A0092B-C50C-407E-A947-70E740481C1C}">
                <a14:useLocalDpi xmlns:a14="http://schemas.microsoft.com/office/drawing/2010/main" val="0"/>
              </a:ext>
            </a:extLst>
          </a:blip>
          <a:srcRect l="18304" r="29853"/>
          <a:stretch>
            <a:fillRect/>
          </a:stretch>
        </p:blipFill>
        <p:spPr>
          <a:xfrm>
            <a:off x="0" y="-1"/>
            <a:ext cx="7571978" cy="9734662"/>
          </a:xfrm>
          <a:prstGeom prst="rect">
            <a:avLst/>
          </a:prstGeom>
        </p:spPr>
      </p:pic>
      <p:sp>
        <p:nvSpPr>
          <p:cNvPr id="2" name="Slide Number Placeholder 10">
            <a:extLst>
              <a:ext uri="{FF2B5EF4-FFF2-40B4-BE49-F238E27FC236}">
                <a16:creationId xmlns:a16="http://schemas.microsoft.com/office/drawing/2014/main" id="{2D7535D9-681F-D5F6-2A5A-EF5945BA3C28}"/>
              </a:ext>
            </a:extLst>
          </p:cNvPr>
          <p:cNvSpPr txBox="1">
            <a:spLocks/>
          </p:cNvSpPr>
          <p:nvPr/>
        </p:nvSpPr>
        <p:spPr>
          <a:xfrm>
            <a:off x="1444061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GR">
                <a:latin typeface="Arial" panose="020B0604020202020204" pitchFamily="34" charset="0"/>
                <a:cs typeface="Arial" panose="020B0604020202020204" pitchFamily="34" charset="0"/>
              </a:rPr>
              <a:pPr/>
              <a:t>6</a:t>
            </a:fld>
            <a:endParaRPr lang="en-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31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38B8-F969-A786-D516-B1191A27B8F3}"/>
            </a:ext>
          </a:extLst>
        </p:cNvPr>
        <p:cNvGrpSpPr/>
        <p:nvPr/>
      </p:nvGrpSpPr>
      <p:grpSpPr>
        <a:xfrm>
          <a:off x="0" y="0"/>
          <a:ext cx="0" cy="0"/>
          <a:chOff x="0" y="0"/>
          <a:chExt cx="0" cy="0"/>
        </a:xfrm>
      </p:grpSpPr>
      <p:grpSp>
        <p:nvGrpSpPr>
          <p:cNvPr id="30" name="object 6">
            <a:extLst>
              <a:ext uri="{FF2B5EF4-FFF2-40B4-BE49-F238E27FC236}">
                <a16:creationId xmlns:a16="http://schemas.microsoft.com/office/drawing/2014/main" id="{79F995E1-E86C-E903-E56E-D60B5FD24794}"/>
              </a:ext>
            </a:extLst>
          </p:cNvPr>
          <p:cNvGrpSpPr/>
          <p:nvPr/>
        </p:nvGrpSpPr>
        <p:grpSpPr>
          <a:xfrm>
            <a:off x="0" y="11141022"/>
            <a:ext cx="20104100" cy="167640"/>
            <a:chOff x="0" y="11141022"/>
            <a:chExt cx="20104100" cy="167640"/>
          </a:xfrm>
        </p:grpSpPr>
        <p:sp>
          <p:nvSpPr>
            <p:cNvPr id="31" name="object 7">
              <a:extLst>
                <a:ext uri="{FF2B5EF4-FFF2-40B4-BE49-F238E27FC236}">
                  <a16:creationId xmlns:a16="http://schemas.microsoft.com/office/drawing/2014/main" id="{E4C74C31-AC76-4657-8C1F-0ACB64C0F9B8}"/>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8">
              <a:extLst>
                <a:ext uri="{FF2B5EF4-FFF2-40B4-BE49-F238E27FC236}">
                  <a16:creationId xmlns:a16="http://schemas.microsoft.com/office/drawing/2014/main" id="{51C01F7A-8CFC-C613-D8A5-4043923CAE89}"/>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9">
              <a:extLst>
                <a:ext uri="{FF2B5EF4-FFF2-40B4-BE49-F238E27FC236}">
                  <a16:creationId xmlns:a16="http://schemas.microsoft.com/office/drawing/2014/main" id="{33B96493-CEEB-3256-E456-CBCD327A622C}"/>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 descr="$PPTXTitle">
            <a:extLst>
              <a:ext uri="{FF2B5EF4-FFF2-40B4-BE49-F238E27FC236}">
                <a16:creationId xmlns:a16="http://schemas.microsoft.com/office/drawing/2014/main" id="{A7B967F0-5DA5-9E6B-252A-C2176758FD33}"/>
              </a:ext>
            </a:extLst>
          </p:cNvPr>
          <p:cNvSpPr txBox="1">
            <a:spLocks noGrp="1"/>
          </p:cNvSpPr>
          <p:nvPr>
            <p:ph type="title"/>
          </p:nvPr>
        </p:nvSpPr>
        <p:spPr>
          <a:xfrm>
            <a:off x="2124795" y="2758602"/>
            <a:ext cx="14627786" cy="1430519"/>
          </a:xfrm>
          <a:prstGeom prst="rect">
            <a:avLst/>
          </a:prstGeom>
        </p:spPr>
        <p:txBody>
          <a:bodyPr vert="horz" wrap="square" lIns="0" tIns="14604" rIns="0" bIns="0" rtlCol="0">
            <a:spAutoFit/>
          </a:bodyPr>
          <a:lstStyle/>
          <a:p>
            <a:pPr marL="698500" indent="-685800">
              <a:spcBef>
                <a:spcPts val="114"/>
              </a:spcBef>
              <a:buBlip>
                <a:blip r:embed="rId2"/>
              </a:buBlip>
            </a:pPr>
            <a:r>
              <a:rPr lang="el-GR" dirty="0">
                <a:latin typeface="Arial" panose="020B0604020202020204" pitchFamily="34" charset="0"/>
                <a:ea typeface="Open Sans"/>
                <a:cs typeface="Arial" panose="020B0604020202020204" pitchFamily="34" charset="0"/>
              </a:rPr>
              <a:t>ΟΜΑΔΕΣ ΘΕΡΑΠΕΥΤΙΚΗΣ ΠΑΡΕΜΒΑΣΗΣ (ΟΜΑΔΕΣ ΓΟΝΕΩΝ</a:t>
            </a:r>
            <a:r>
              <a:rPr lang="en-US" dirty="0">
                <a:latin typeface="Arial" panose="020B0604020202020204" pitchFamily="34" charset="0"/>
                <a:ea typeface="Open Sans"/>
                <a:cs typeface="Arial" panose="020B0604020202020204" pitchFamily="34" charset="0"/>
              </a:rPr>
              <a:t>)</a:t>
            </a:r>
            <a:endParaRPr lang="en-GB" dirty="0">
              <a:latin typeface="Arial" panose="020B0604020202020204" pitchFamily="34" charset="0"/>
              <a:ea typeface="Open Sans" panose="020B0606030504020204" pitchFamily="34" charset="0"/>
              <a:cs typeface="Arial" panose="020B0604020202020204" pitchFamily="34" charset="0"/>
            </a:endParaRPr>
          </a:p>
        </p:txBody>
      </p:sp>
      <p:sp>
        <p:nvSpPr>
          <p:cNvPr id="8" name="object 4">
            <a:extLst>
              <a:ext uri="{FF2B5EF4-FFF2-40B4-BE49-F238E27FC236}">
                <a16:creationId xmlns:a16="http://schemas.microsoft.com/office/drawing/2014/main" id="{419BFBB2-DF15-9D08-5D6A-45600A8A180D}"/>
              </a:ext>
            </a:extLst>
          </p:cNvPr>
          <p:cNvSpPr txBox="1"/>
          <p:nvPr/>
        </p:nvSpPr>
        <p:spPr>
          <a:xfrm>
            <a:off x="2831853" y="4529532"/>
            <a:ext cx="14155356" cy="4633320"/>
          </a:xfrm>
          <a:prstGeom prst="rect">
            <a:avLst/>
          </a:prstGeom>
        </p:spPr>
        <p:txBody>
          <a:bodyPr vert="horz" wrap="square" lIns="0" tIns="16510" rIns="0" bIns="0" rtlCol="0" anchor="t">
            <a:spAutoFit/>
          </a:bodyPr>
          <a:lstStyle/>
          <a:p>
            <a:r>
              <a:rPr lang="el-GR" sz="2000" spc="-20" dirty="0">
                <a:latin typeface="Arial"/>
                <a:ea typeface="Open Sans"/>
                <a:cs typeface="Open Sans"/>
              </a:rPr>
              <a:t>Οι </a:t>
            </a:r>
            <a:r>
              <a:rPr lang="el-GR" sz="2000" b="1" spc="-20" dirty="0">
                <a:latin typeface="Arial"/>
                <a:ea typeface="Open Sans"/>
                <a:cs typeface="Open Sans"/>
              </a:rPr>
              <a:t>Ομάδες Γονέων </a:t>
            </a:r>
            <a:r>
              <a:rPr lang="el-GR" sz="2000" spc="-20" dirty="0">
                <a:latin typeface="Arial"/>
                <a:ea typeface="Open Sans"/>
                <a:cs typeface="Open Sans"/>
              </a:rPr>
              <a:t>αποτελούν ιδανική επιλογή για όσους αντιμετωπίζουν δυσκολίες ή προκλήσεις στη συμπεριφορά του παιδιού τους ή για όσους επιθυμούν να ενισχύσουν τις </a:t>
            </a:r>
            <a:r>
              <a:rPr lang="el-GR" sz="2000" spc="-20" dirty="0" err="1">
                <a:latin typeface="Arial"/>
                <a:ea typeface="Open Sans"/>
                <a:cs typeface="Open Sans"/>
              </a:rPr>
              <a:t>γονεϊκές</a:t>
            </a:r>
            <a:r>
              <a:rPr lang="el-GR" sz="2000" spc="-20" dirty="0">
                <a:latin typeface="Arial"/>
                <a:ea typeface="Open Sans"/>
                <a:cs typeface="Open Sans"/>
              </a:rPr>
              <a:t> τους δεξιότητες, ώστε να υποστηρίξουν καλύτερα την ανάπτυξη και τις δυνατότητες του παιδιού τους.</a:t>
            </a:r>
            <a:endParaRPr lang="el-GR" sz="2000" spc="-20" dirty="0">
              <a:solidFill>
                <a:srgbClr val="000000"/>
              </a:solidFill>
              <a:latin typeface="Arial"/>
              <a:ea typeface="Open Sans"/>
              <a:cs typeface="Open Sans"/>
            </a:endParaRPr>
          </a:p>
          <a:p>
            <a:endParaRPr lang="el-GR" sz="2000" spc="-20" dirty="0">
              <a:latin typeface="Arial"/>
              <a:ea typeface="Open Sans"/>
              <a:cs typeface="Open Sans"/>
            </a:endParaRPr>
          </a:p>
          <a:p>
            <a:r>
              <a:rPr lang="el-GR" sz="2000" spc="-20" dirty="0">
                <a:latin typeface="Arial"/>
                <a:ea typeface="Open Sans"/>
                <a:cs typeface="Open Sans"/>
              </a:rPr>
              <a:t>Οι συμμετέχοντες εντάσσονται σε μια μικρή ομάδα γονέων, μέσα στην οποία έχουν την ευκαιρία να μοιραστούν εμπειρίες και να μάθουν πρακτικές στρατηγικές για την καθημερινή </a:t>
            </a:r>
            <a:r>
              <a:rPr lang="el-GR" sz="2000" spc="-20" dirty="0" err="1">
                <a:latin typeface="Arial"/>
                <a:ea typeface="Open Sans"/>
                <a:cs typeface="Open Sans"/>
              </a:rPr>
              <a:t>γονεϊκή</a:t>
            </a:r>
            <a:r>
              <a:rPr lang="el-GR" sz="2000" spc="-20" dirty="0">
                <a:latin typeface="Arial"/>
                <a:ea typeface="Open Sans"/>
                <a:cs typeface="Open Sans"/>
              </a:rPr>
              <a:t> πρακτική.</a:t>
            </a:r>
          </a:p>
          <a:p>
            <a:endParaRPr lang="el-GR" sz="2000" spc="-20" dirty="0">
              <a:latin typeface="Arial"/>
              <a:ea typeface="Open Sans"/>
              <a:cs typeface="Open Sans"/>
            </a:endParaRPr>
          </a:p>
          <a:p>
            <a:r>
              <a:rPr lang="el-GR" sz="2000" spc="-20" dirty="0">
                <a:latin typeface="Arial"/>
                <a:ea typeface="Open Sans"/>
                <a:cs typeface="Open Sans"/>
              </a:rPr>
              <a:t>Το πρόγραμμα περιλαμβάνει </a:t>
            </a:r>
            <a:r>
              <a:rPr lang="el-GR" sz="2000" b="1" spc="-20" dirty="0">
                <a:latin typeface="Arial"/>
                <a:ea typeface="Open Sans"/>
                <a:cs typeface="Open Sans"/>
              </a:rPr>
              <a:t>πέντε (5) συνεδρίες</a:t>
            </a:r>
            <a:r>
              <a:rPr lang="el-GR" sz="2000" spc="-20" dirty="0">
                <a:latin typeface="Arial"/>
                <a:ea typeface="Open Sans"/>
                <a:cs typeface="Open Sans"/>
              </a:rPr>
              <a:t>, διάρκειας περίπου 2 ωρών η καθεμία. </a:t>
            </a:r>
          </a:p>
          <a:p>
            <a:endParaRPr lang="el-GR" sz="2000" spc="-20" dirty="0">
              <a:latin typeface="Arial"/>
              <a:ea typeface="Open Sans"/>
              <a:cs typeface="Open Sans"/>
            </a:endParaRPr>
          </a:p>
          <a:p>
            <a:r>
              <a:rPr lang="el-GR" sz="2000" spc="-20" dirty="0">
                <a:latin typeface="Arial"/>
                <a:ea typeface="Open Sans"/>
                <a:cs typeface="Open Sans"/>
              </a:rPr>
              <a:t>Κατά τη διάρκεια των συναντήσεων:</a:t>
            </a:r>
          </a:p>
          <a:p>
            <a:pPr marL="342900" indent="-342900">
              <a:buFont typeface="Wingdings" panose="05000000000000000000" pitchFamily="2" charset="2"/>
              <a:buChar char="ü"/>
            </a:pPr>
            <a:r>
              <a:rPr lang="el-GR" sz="2000" spc="-20" dirty="0">
                <a:latin typeface="Arial"/>
                <a:ea typeface="Open Sans"/>
                <a:cs typeface="Open Sans"/>
              </a:rPr>
              <a:t>Παρακολουθείτε </a:t>
            </a:r>
            <a:r>
              <a:rPr lang="el-GR" sz="2000" b="1" spc="-20" dirty="0">
                <a:latin typeface="Arial"/>
                <a:ea typeface="Open Sans"/>
                <a:cs typeface="Open Sans"/>
              </a:rPr>
              <a:t>αποσπάσματα βίντεο </a:t>
            </a:r>
            <a:r>
              <a:rPr lang="el-GR" sz="2000" spc="-20" dirty="0">
                <a:latin typeface="Arial"/>
                <a:ea typeface="Open Sans"/>
                <a:cs typeface="Open Sans"/>
              </a:rPr>
              <a:t>που παρουσιάζουν στρατηγικές σχετικές με τη </a:t>
            </a:r>
            <a:r>
              <a:rPr lang="el-GR" sz="2000" spc="-20" dirty="0" err="1">
                <a:latin typeface="Arial"/>
                <a:ea typeface="Open Sans"/>
                <a:cs typeface="Open Sans"/>
              </a:rPr>
              <a:t>γονεϊκότητα</a:t>
            </a:r>
            <a:r>
              <a:rPr lang="el-GR" sz="2000" spc="-20" dirty="0">
                <a:latin typeface="Arial"/>
                <a:ea typeface="Open Sans"/>
                <a:cs typeface="Open Sans"/>
              </a:rPr>
              <a:t> σε πραγματικές οικογενειακές καταστάσεις.</a:t>
            </a:r>
          </a:p>
          <a:p>
            <a:pPr marL="342900" indent="-342900">
              <a:buFont typeface="Wingdings" panose="05000000000000000000" pitchFamily="2" charset="2"/>
              <a:buChar char="ü"/>
            </a:pPr>
            <a:r>
              <a:rPr lang="el-GR" sz="2000" spc="-20" dirty="0">
                <a:latin typeface="Arial"/>
                <a:ea typeface="Open Sans"/>
                <a:cs typeface="Open Sans"/>
              </a:rPr>
              <a:t>Σας παρέχεται </a:t>
            </a:r>
            <a:r>
              <a:rPr lang="el-GR" sz="2000" b="1" spc="-20" dirty="0">
                <a:latin typeface="Arial"/>
                <a:ea typeface="Open Sans"/>
                <a:cs typeface="Open Sans"/>
              </a:rPr>
              <a:t>σχετικό εγχειρίδιο </a:t>
            </a:r>
            <a:r>
              <a:rPr lang="el-GR" sz="2000" spc="-20" dirty="0">
                <a:latin typeface="Arial"/>
                <a:ea typeface="Open Sans"/>
                <a:cs typeface="Open Sans"/>
              </a:rPr>
              <a:t>για αναφορά και πρακτική εφαρμογή.</a:t>
            </a:r>
          </a:p>
          <a:p>
            <a:pPr marL="342900" indent="-342900">
              <a:buFont typeface="Wingdings" panose="05000000000000000000" pitchFamily="2" charset="2"/>
              <a:buChar char="ü"/>
            </a:pPr>
            <a:r>
              <a:rPr lang="el-GR" sz="2000" spc="-20" dirty="0">
                <a:latin typeface="Arial"/>
                <a:ea typeface="Open Sans"/>
                <a:cs typeface="Open Sans"/>
              </a:rPr>
              <a:t>Επιπλέον, προσφέρονται </a:t>
            </a:r>
            <a:r>
              <a:rPr lang="el-GR" sz="2000" b="1" spc="-20" dirty="0">
                <a:latin typeface="Arial"/>
                <a:ea typeface="Open Sans"/>
                <a:cs typeface="Open Sans"/>
              </a:rPr>
              <a:t>τηλεφωνικές συνεδρίες διάρκειας 15–30 λεπτών</a:t>
            </a:r>
            <a:r>
              <a:rPr lang="el-GR" sz="2000" spc="-20" dirty="0">
                <a:latin typeface="Arial"/>
                <a:ea typeface="Open Sans"/>
                <a:cs typeface="Open Sans"/>
              </a:rPr>
              <a:t>, για προσωπική υποστήριξη και καθοδήγηση σε τυχόν δυσκολίες που προκύπτουν κατά την εφαρμογή των στρατηγικών.</a:t>
            </a:r>
          </a:p>
        </p:txBody>
      </p:sp>
      <p:sp>
        <p:nvSpPr>
          <p:cNvPr id="12" name="Slide Number Placeholder 10">
            <a:extLst>
              <a:ext uri="{FF2B5EF4-FFF2-40B4-BE49-F238E27FC236}">
                <a16:creationId xmlns:a16="http://schemas.microsoft.com/office/drawing/2014/main" id="{AA20A0D6-0C5F-B697-3497-DFE8617BBFA9}"/>
              </a:ext>
            </a:extLst>
          </p:cNvPr>
          <p:cNvSpPr txBox="1">
            <a:spLocks/>
          </p:cNvSpPr>
          <p:nvPr/>
        </p:nvSpPr>
        <p:spPr>
          <a:xfrm>
            <a:off x="14440610" y="1235075"/>
            <a:ext cx="4623943" cy="223138"/>
          </a:xfrm>
          <a:prstGeom prst="rect">
            <a:avLst/>
          </a:prstGeom>
        </p:spPr>
        <p:txBody>
          <a:bodyPr wrap="square" lIns="0" tIns="0" rIns="0" bIns="0">
            <a:spAutoFit/>
          </a:bodyPr>
          <a:lstStyle>
            <a:defPPr>
              <a:defRPr kern="0"/>
            </a:defPPr>
            <a:lvl1pPr algn="r">
              <a:defRPr sz="1450" b="1" spc="300">
                <a:solidFill>
                  <a:srgbClr val="CFD1D0"/>
                </a:solidFill>
                <a:latin typeface="Open Sans" panose="020B0606030504020204" pitchFamily="34" charset="0"/>
                <a:ea typeface="Open Sans" panose="020B0606030504020204" pitchFamily="34" charset="0"/>
                <a:cs typeface="Open Sans" panose="020B0606030504020204" pitchFamily="34" charset="0"/>
              </a:defRPr>
            </a:lvl1pPr>
          </a:lstStyle>
          <a:p>
            <a:fld id="{B6F15528-21DE-4FAA-801E-634DDDAF4B2B}" type="slidenum">
              <a:rPr lang="en-GR">
                <a:latin typeface="Arial" panose="020B0604020202020204" pitchFamily="34" charset="0"/>
                <a:cs typeface="Arial" panose="020B0604020202020204" pitchFamily="34" charset="0"/>
              </a:rPr>
              <a:pPr/>
              <a:t>7</a:t>
            </a:fld>
            <a:endParaRPr lang="en-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5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descr="$PPTXTitle"/>
          <p:cNvSpPr txBox="1">
            <a:spLocks noGrp="1"/>
          </p:cNvSpPr>
          <p:nvPr>
            <p:ph type="title"/>
          </p:nvPr>
        </p:nvSpPr>
        <p:spPr>
          <a:xfrm>
            <a:off x="2033544" y="7509506"/>
            <a:ext cx="7637505" cy="722633"/>
          </a:xfrm>
          <a:prstGeom prst="rect">
            <a:avLst/>
          </a:prstGeom>
        </p:spPr>
        <p:txBody>
          <a:bodyPr vert="horz" wrap="square" lIns="0" tIns="14604" rIns="0" bIns="0" rtlCol="0">
            <a:spAutoFit/>
          </a:bodyPr>
          <a:lstStyle/>
          <a:p>
            <a:pPr marL="698500" indent="-685800">
              <a:lnSpc>
                <a:spcPct val="100000"/>
              </a:lnSpc>
              <a:spcBef>
                <a:spcPts val="114"/>
              </a:spcBef>
              <a:buBlip>
                <a:blip r:embed="rId3"/>
              </a:buBlip>
            </a:pPr>
            <a:r>
              <a:rPr spc="-105" dirty="0">
                <a:latin typeface="Arial" panose="020B0604020202020204" pitchFamily="34" charset="0"/>
                <a:ea typeface="Open Sans" panose="020B0606030504020204" pitchFamily="34" charset="0"/>
                <a:cs typeface="Arial" panose="020B0604020202020204" pitchFamily="34" charset="0"/>
              </a:rPr>
              <a:t>Ευχαριστούμε</a:t>
            </a:r>
          </a:p>
        </p:txBody>
      </p:sp>
      <p:grpSp>
        <p:nvGrpSpPr>
          <p:cNvPr id="28" name="object 6">
            <a:extLst>
              <a:ext uri="{FF2B5EF4-FFF2-40B4-BE49-F238E27FC236}">
                <a16:creationId xmlns:a16="http://schemas.microsoft.com/office/drawing/2014/main" id="{B4BA8F09-3FC8-BE99-3008-9C999389A1DE}"/>
              </a:ext>
            </a:extLst>
          </p:cNvPr>
          <p:cNvGrpSpPr/>
          <p:nvPr/>
        </p:nvGrpSpPr>
        <p:grpSpPr>
          <a:xfrm>
            <a:off x="0" y="11141022"/>
            <a:ext cx="20104100" cy="167640"/>
            <a:chOff x="0" y="11141022"/>
            <a:chExt cx="20104100" cy="167640"/>
          </a:xfrm>
        </p:grpSpPr>
        <p:sp>
          <p:nvSpPr>
            <p:cNvPr id="29" name="object 7">
              <a:extLst>
                <a:ext uri="{FF2B5EF4-FFF2-40B4-BE49-F238E27FC236}">
                  <a16:creationId xmlns:a16="http://schemas.microsoft.com/office/drawing/2014/main" id="{315594BD-284D-08FB-5552-2A3FA3D126A0}"/>
                </a:ext>
              </a:extLst>
            </p:cNvPr>
            <p:cNvSpPr/>
            <p:nvPr/>
          </p:nvSpPr>
          <p:spPr>
            <a:xfrm>
              <a:off x="8710782" y="11141022"/>
              <a:ext cx="11393805" cy="167640"/>
            </a:xfrm>
            <a:custGeom>
              <a:avLst/>
              <a:gdLst/>
              <a:ahLst/>
              <a:cxnLst/>
              <a:rect l="l" t="t" r="r" b="b"/>
              <a:pathLst>
                <a:path w="11393805" h="167640">
                  <a:moveTo>
                    <a:pt x="11393318" y="0"/>
                  </a:moveTo>
                  <a:lnTo>
                    <a:pt x="0" y="0"/>
                  </a:lnTo>
                  <a:lnTo>
                    <a:pt x="0" y="167534"/>
                  </a:lnTo>
                  <a:lnTo>
                    <a:pt x="11393318" y="167534"/>
                  </a:lnTo>
                  <a:lnTo>
                    <a:pt x="11393318" y="0"/>
                  </a:lnTo>
                  <a:close/>
                </a:path>
              </a:pathLst>
            </a:custGeom>
            <a:solidFill>
              <a:srgbClr val="AF6DA6"/>
            </a:solidFill>
          </p:spPr>
          <p:txBody>
            <a:bodyPr wrap="square" lIns="0" tIns="0" rIns="0" bIns="0" rtlCol="0"/>
            <a:lstStyle/>
            <a:p>
              <a:endParaRPr/>
            </a:p>
          </p:txBody>
        </p:sp>
        <p:sp>
          <p:nvSpPr>
            <p:cNvPr id="30" name="object 8">
              <a:extLst>
                <a:ext uri="{FF2B5EF4-FFF2-40B4-BE49-F238E27FC236}">
                  <a16:creationId xmlns:a16="http://schemas.microsoft.com/office/drawing/2014/main" id="{A601543E-729E-1353-DC77-8E5510424CCC}"/>
                </a:ext>
              </a:extLst>
            </p:cNvPr>
            <p:cNvSpPr/>
            <p:nvPr/>
          </p:nvSpPr>
          <p:spPr>
            <a:xfrm>
              <a:off x="0" y="11141022"/>
              <a:ext cx="7572375" cy="167640"/>
            </a:xfrm>
            <a:custGeom>
              <a:avLst/>
              <a:gdLst/>
              <a:ahLst/>
              <a:cxnLst/>
              <a:rect l="l" t="t" r="r" b="b"/>
              <a:pathLst>
                <a:path w="7572375" h="167640">
                  <a:moveTo>
                    <a:pt x="7571989" y="0"/>
                  </a:moveTo>
                  <a:lnTo>
                    <a:pt x="0" y="0"/>
                  </a:lnTo>
                  <a:lnTo>
                    <a:pt x="0" y="167534"/>
                  </a:lnTo>
                  <a:lnTo>
                    <a:pt x="7571989" y="167534"/>
                  </a:lnTo>
                  <a:lnTo>
                    <a:pt x="7571989" y="0"/>
                  </a:lnTo>
                  <a:close/>
                </a:path>
              </a:pathLst>
            </a:custGeom>
            <a:solidFill>
              <a:srgbClr val="C7202B"/>
            </a:solidFill>
          </p:spPr>
          <p:txBody>
            <a:bodyPr wrap="square" lIns="0" tIns="0" rIns="0" bIns="0" rtlCol="0"/>
            <a:lstStyle/>
            <a:p>
              <a:endParaRPr/>
            </a:p>
          </p:txBody>
        </p:sp>
        <p:sp>
          <p:nvSpPr>
            <p:cNvPr id="31" name="object 9">
              <a:extLst>
                <a:ext uri="{FF2B5EF4-FFF2-40B4-BE49-F238E27FC236}">
                  <a16:creationId xmlns:a16="http://schemas.microsoft.com/office/drawing/2014/main" id="{0693074B-195F-3356-427B-176CDC8D9254}"/>
                </a:ext>
              </a:extLst>
            </p:cNvPr>
            <p:cNvSpPr/>
            <p:nvPr/>
          </p:nvSpPr>
          <p:spPr>
            <a:xfrm>
              <a:off x="7571978" y="11141022"/>
              <a:ext cx="1139190" cy="167640"/>
            </a:xfrm>
            <a:custGeom>
              <a:avLst/>
              <a:gdLst/>
              <a:ahLst/>
              <a:cxnLst/>
              <a:rect l="l" t="t" r="r" b="b"/>
              <a:pathLst>
                <a:path w="1139190" h="167640">
                  <a:moveTo>
                    <a:pt x="1138792" y="0"/>
                  </a:moveTo>
                  <a:lnTo>
                    <a:pt x="0" y="0"/>
                  </a:lnTo>
                  <a:lnTo>
                    <a:pt x="0" y="167534"/>
                  </a:lnTo>
                  <a:lnTo>
                    <a:pt x="1138792" y="167534"/>
                  </a:lnTo>
                  <a:lnTo>
                    <a:pt x="1138792" y="0"/>
                  </a:lnTo>
                  <a:close/>
                </a:path>
              </a:pathLst>
            </a:custGeom>
            <a:solidFill>
              <a:srgbClr val="5A70B6"/>
            </a:solidFill>
          </p:spPr>
          <p:txBody>
            <a:bodyPr wrap="square" lIns="0" tIns="0" rIns="0" bIns="0" rtlCol="0"/>
            <a:lstStyle/>
            <a:p>
              <a:endParaRPr/>
            </a:p>
          </p:txBody>
        </p:sp>
      </p:grpSp>
      <p:sp>
        <p:nvSpPr>
          <p:cNvPr id="3" name="object 2">
            <a:extLst>
              <a:ext uri="{FF2B5EF4-FFF2-40B4-BE49-F238E27FC236}">
                <a16:creationId xmlns:a16="http://schemas.microsoft.com/office/drawing/2014/main" id="{A8C15783-43EB-97E6-459F-FCC1EAD37D08}"/>
              </a:ext>
            </a:extLst>
          </p:cNvPr>
          <p:cNvSpPr txBox="1"/>
          <p:nvPr/>
        </p:nvSpPr>
        <p:spPr>
          <a:xfrm>
            <a:off x="2736850" y="8378911"/>
            <a:ext cx="15011400" cy="938719"/>
          </a:xfrm>
          <a:prstGeom prst="rect">
            <a:avLst/>
          </a:prstGeom>
        </p:spPr>
        <p:txBody>
          <a:bodyPr vert="horz" wrap="square" lIns="0" tIns="15240" rIns="0" bIns="0" rtlCol="0">
            <a:spAutoFit/>
          </a:bodyPr>
          <a:lstStyle/>
          <a:p>
            <a:pPr marL="12700">
              <a:spcBef>
                <a:spcPts val="120"/>
              </a:spcBef>
            </a:pPr>
            <a:r>
              <a:rPr lang="el-GR" sz="2000" i="1" spc="-10" dirty="0">
                <a:latin typeface="Arial" panose="020B0604020202020204" pitchFamily="34" charset="0"/>
                <a:ea typeface="Open Sans" panose="020B0606030504020204" pitchFamily="34" charset="0"/>
                <a:cs typeface="Arial" panose="020B0604020202020204" pitchFamily="34" charset="0"/>
              </a:rPr>
              <a:t>Το Πρόγραμμα Προαγωγής Ψυχικής Υγείας Παιδιού &amp; Οικογένειας, υλοποιείται από το Υπουργείο Υγείας σε συνεργασία με τη </a:t>
            </a:r>
            <a:r>
              <a:rPr lang="en-GB" sz="2000" i="1" spc="-10" dirty="0">
                <a:latin typeface="Arial" panose="020B0604020202020204" pitchFamily="34" charset="0"/>
                <a:ea typeface="Open Sans" panose="020B0606030504020204" pitchFamily="34" charset="0"/>
                <a:cs typeface="Arial" panose="020B0604020202020204" pitchFamily="34" charset="0"/>
              </a:rPr>
              <a:t>UNICEF, </a:t>
            </a:r>
            <a:r>
              <a:rPr lang="el-GR" sz="2000" i="1" spc="-10" dirty="0">
                <a:latin typeface="Arial" panose="020B0604020202020204" pitchFamily="34" charset="0"/>
                <a:ea typeface="Open Sans" panose="020B0606030504020204" pitchFamily="34" charset="0"/>
                <a:cs typeface="Arial" panose="020B0604020202020204" pitchFamily="34" charset="0"/>
              </a:rPr>
              <a:t>στο πλαίσιο του Εθνικού Σχεδίου Ανάκαμψης και Ανθεκτικότητας Ελλάδα 2.0, με χρηματοδότηση από την Ευρωπαϊκή Ένωση - </a:t>
            </a:r>
            <a:r>
              <a:rPr lang="en-GB" sz="2000" i="1" spc="-10" dirty="0" err="1">
                <a:latin typeface="Arial" panose="020B0604020202020204" pitchFamily="34" charset="0"/>
                <a:ea typeface="Open Sans" panose="020B0606030504020204" pitchFamily="34" charset="0"/>
                <a:cs typeface="Arial" panose="020B0604020202020204" pitchFamily="34" charset="0"/>
              </a:rPr>
              <a:t>NextGenerationEU</a:t>
            </a:r>
            <a:r>
              <a:rPr lang="en-GB" sz="2000" i="1" spc="-10" dirty="0">
                <a:latin typeface="Arial" panose="020B0604020202020204" pitchFamily="34" charset="0"/>
                <a:ea typeface="Open Sans" panose="020B0606030504020204" pitchFamily="34" charset="0"/>
                <a:cs typeface="Arial" panose="020B0604020202020204" pitchFamily="34" charset="0"/>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283e0b-db31-4043-a2ef-b80661bf084a" xsi:nil="true"/>
    <lcf76f155ced4ddcb4097134ff3c332f xmlns="35505c99-7644-4af5-880f-e72a63b74453">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670402E4D94C74E8A34FE6577E37128" ma:contentTypeVersion="13" ma:contentTypeDescription="Create a new document." ma:contentTypeScope="" ma:versionID="010ba857f4feb5665492adc15ab0516c">
  <xsd:schema xmlns:xsd="http://www.w3.org/2001/XMLSchema" xmlns:xs="http://www.w3.org/2001/XMLSchema" xmlns:p="http://schemas.microsoft.com/office/2006/metadata/properties" xmlns:ns2="63dbb5cc-abe5-42fb-b825-f6ae724f5002" xmlns:ns3="35505c99-7644-4af5-880f-e72a63b74453" xmlns:ns4="ca283e0b-db31-4043-a2ef-b80661bf084a" targetNamespace="http://schemas.microsoft.com/office/2006/metadata/properties" ma:root="true" ma:fieldsID="8aa344197a203be32af2bd89293dbd4e" ns2:_="" ns3:_="" ns4:_="">
    <xsd:import namespace="63dbb5cc-abe5-42fb-b825-f6ae724f5002"/>
    <xsd:import namespace="35505c99-7644-4af5-880f-e72a63b74453"/>
    <xsd:import namespace="ca283e0b-db31-4043-a2ef-b80661bf084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dbb5cc-abe5-42fb-b825-f6ae724f5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5505c99-7644-4af5-880f-e72a63b74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aa054b2-bfb2-4dba-b987-863b1caa0355}" ma:internalName="TaxCatchAll" ma:showField="CatchAllData" ma:web="63dbb5cc-abe5-42fb-b825-f6ae724f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56A506-83C0-4D2C-965A-F24859525D7A}">
  <ds:schemaRefs>
    <ds:schemaRef ds:uri="http://schemas.microsoft.com/sharepoint/events"/>
  </ds:schemaRefs>
</ds:datastoreItem>
</file>

<file path=customXml/itemProps2.xml><?xml version="1.0" encoding="utf-8"?>
<ds:datastoreItem xmlns:ds="http://schemas.openxmlformats.org/officeDocument/2006/customXml" ds:itemID="{07F30547-D30B-4FAC-931F-4059096D88B3}">
  <ds:schemaRefs>
    <ds:schemaRef ds:uri="http://schemas.microsoft.com/sharepoint/v3/contenttype/forms"/>
  </ds:schemaRefs>
</ds:datastoreItem>
</file>

<file path=customXml/itemProps3.xml><?xml version="1.0" encoding="utf-8"?>
<ds:datastoreItem xmlns:ds="http://schemas.openxmlformats.org/officeDocument/2006/customXml" ds:itemID="{1795DCC7-BCCA-4010-8C18-8EC17A3FED11}">
  <ds:schemaRefs>
    <ds:schemaRef ds:uri="http://purl.org/dc/terms/"/>
    <ds:schemaRef ds:uri="http://purl.org/dc/elements/1.1/"/>
    <ds:schemaRef ds:uri="http://schemas.openxmlformats.org/package/2006/metadata/core-properties"/>
    <ds:schemaRef ds:uri="63dbb5cc-abe5-42fb-b825-f6ae724f5002"/>
    <ds:schemaRef ds:uri="http://schemas.microsoft.com/office/2006/documentManagement/types"/>
    <ds:schemaRef ds:uri="http://schemas.microsoft.com/office/infopath/2007/PartnerControls"/>
    <ds:schemaRef ds:uri="http://purl.org/dc/dcmitype/"/>
    <ds:schemaRef ds:uri="http://schemas.microsoft.com/office/2006/metadata/properties"/>
    <ds:schemaRef ds:uri="35505c99-7644-4af5-880f-e72a63b74453"/>
    <ds:schemaRef ds:uri="ca283e0b-db31-4043-a2ef-b80661bf084a"/>
    <ds:schemaRef ds:uri="http://www.w3.org/XML/1998/namespace"/>
  </ds:schemaRefs>
</ds:datastoreItem>
</file>

<file path=customXml/itemProps4.xml><?xml version="1.0" encoding="utf-8"?>
<ds:datastoreItem xmlns:ds="http://schemas.openxmlformats.org/officeDocument/2006/customXml" ds:itemID="{3AC4E8DF-01A2-4A0D-945D-922E4F0C8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dbb5cc-abe5-42fb-b825-f6ae724f5002"/>
    <ds:schemaRef ds:uri="35505c99-7644-4af5-880f-e72a63b74453"/>
    <ds:schemaRef ds:uri="ca283e0b-db31-4043-a2ef-b80661bf0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401</TotalTime>
  <Words>881</Words>
  <Application>Microsoft Office PowerPoint</Application>
  <PresentationFormat>Προσαρμογή</PresentationFormat>
  <Paragraphs>67</Paragraphs>
  <Slides>8</Slides>
  <Notes>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Aptos</vt:lpstr>
      <vt:lpstr>Arial</vt:lpstr>
      <vt:lpstr>Calibri</vt:lpstr>
      <vt:lpstr>Open Sans</vt:lpstr>
      <vt:lpstr>Wingdings</vt:lpstr>
      <vt:lpstr>Office Theme</vt:lpstr>
      <vt:lpstr>Παρουσίαση του PowerPoint</vt:lpstr>
      <vt:lpstr>ΤΙ ΕΙΝΑΙ ΤΟ TRIPLE P; </vt:lpstr>
      <vt:lpstr>Παρουσίαση του PowerPoint</vt:lpstr>
      <vt:lpstr>ΣΕ ΠΟΙΟΥΣ ΑΠΕΥΘΥΝΕΤΑΙ ΤΟ ΠΡΟΓΡΑΜΜΑ TRIPLE P ΓΙΑ ΓΟΝΕΙΣ ΠΑΙΔΙΩΝ 0-12 ΕΤΩΝ; </vt:lpstr>
      <vt:lpstr>ΤΙ ΠΡΟΣΦΕΡΕΙ ΤΟ TRIPLE P;</vt:lpstr>
      <vt:lpstr>Παρουσίαση του PowerPoint</vt:lpstr>
      <vt:lpstr>ΟΜΑΔΕΣ ΘΕΡΑΠΕΥΤΙΚΗΣ ΠΑΡΕΜΒΑΣΗΣ (ΟΜΑΔΕΣ ΓΟΝΕΩΝ)</vt:lpstr>
      <vt:lpstr>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PPT_TEMPLATE_GONEIKOTHTA</dc:title>
  <dc:creator>Aggeliki Nestoridou, CICERO</dc:creator>
  <cp:lastModifiedBy>Eleni Panagaki</cp:lastModifiedBy>
  <cp:revision>184</cp:revision>
  <dcterms:created xsi:type="dcterms:W3CDTF">2025-12-03T12:12:20Z</dcterms:created>
  <dcterms:modified xsi:type="dcterms:W3CDTF">2026-03-16T07:54:43Z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2025-12-03T00:00:00Z</vt:filetime>
  </property>
  <property fmtid="{D5CDD505-2E9C-101B-9397-08002B2CF9AE}" pid="3" name="Creator">
    <vt:lpwstr>Adobe Illustrator 29.2 (Macintosh)</vt:lpwstr>
  </property>
  <property fmtid="{D5CDD505-2E9C-101B-9397-08002B2CF9AE}" pid="4" name="GTS_PDFXConformance">
    <vt:lpwstr>PDF/X-1a:2001</vt:lpwstr>
  </property>
  <property fmtid="{D5CDD505-2E9C-101B-9397-08002B2CF9AE}" pid="5" name="GTS_PDFXVersion">
    <vt:lpwstr>PDF/X-1:2001</vt:lpwstr>
  </property>
  <property fmtid="{D5CDD505-2E9C-101B-9397-08002B2CF9AE}" pid="6" name="LastSaved">
    <vt:filetime>2025-12-03T00:00:00Z</vt:filetime>
  </property>
  <property fmtid="{D5CDD505-2E9C-101B-9397-08002B2CF9AE}" pid="7" name="Producer">
    <vt:lpwstr>Adobe PDF library 17.00</vt:lpwstr>
  </property>
  <property fmtid="{D5CDD505-2E9C-101B-9397-08002B2CF9AE}" pid="8" name="ContentTypeId">
    <vt:lpwstr>0x0101007670402E4D94C74E8A34FE6577E37128</vt:lpwstr>
  </property>
  <property fmtid="{D5CDD505-2E9C-101B-9397-08002B2CF9AE}" pid="9" name="MediaServiceImageTags">
    <vt:lpwstr/>
  </property>
</Properties>
</file>