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15"/>
  </p:notesMasterIdLst>
  <p:sldIdLst>
    <p:sldId id="256" r:id="rId6"/>
    <p:sldId id="263" r:id="rId7"/>
    <p:sldId id="273" r:id="rId8"/>
    <p:sldId id="290" r:id="rId9"/>
    <p:sldId id="291" r:id="rId10"/>
    <p:sldId id="278" r:id="rId11"/>
    <p:sldId id="279" r:id="rId12"/>
    <p:sldId id="292" r:id="rId13"/>
    <p:sldId id="262" r:id="rId14"/>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E62254-B34B-192C-590E-8F43F1D8EA1D}" name="choleva@icmc.net" initials="ch" userId="S::urn:spo:guest#choleva@icmc.net::" providerId="AD"/>
  <p188:author id="{C0217479-8FA6-737A-928B-B5CDBAAFAFD7}" name="Evdokia Kouvara" initials="EK" userId="S::ekouvara@unicef.org::4346aac5-204f-4f82-8d06-b88e87edbe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D590C-2F5A-0973-E71C-BE29845EF0CD}" v="11" dt="2026-02-06T11:47:00.57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p:restoredTop sz="94624"/>
  </p:normalViewPr>
  <p:slideViewPr>
    <p:cSldViewPr>
      <p:cViewPr varScale="1">
        <p:scale>
          <a:sx n="43" d="100"/>
          <a:sy n="43" d="100"/>
        </p:scale>
        <p:origin x="738"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87219DE0-6529-0D43-BCE3-D0FF6882F17A}" type="datetimeFigureOut">
              <a:rPr lang="en-GR" smtClean="0"/>
              <a:t>03/16/2026</a:t>
            </a:fld>
            <a:endParaRPr lang="en-GR"/>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2C1EC9A7-9510-7246-AD00-AD5350D68980}" type="slidenum">
              <a:rPr lang="en-GR" smtClean="0"/>
              <a:t>‹#›</a:t>
            </a:fld>
            <a:endParaRPr lang="en-GR"/>
          </a:p>
        </p:txBody>
      </p:sp>
    </p:spTree>
    <p:extLst>
      <p:ext uri="{BB962C8B-B14F-4D97-AF65-F5344CB8AC3E}">
        <p14:creationId xmlns:p14="http://schemas.microsoft.com/office/powerpoint/2010/main" val="735278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C1EC9A7-9510-7246-AD00-AD5350D68980}" type="slidenum">
              <a:rPr lang="en-GR" smtClean="0"/>
              <a:t>1</a:t>
            </a:fld>
            <a:endParaRPr lang="en-GR"/>
          </a:p>
        </p:txBody>
      </p:sp>
    </p:spTree>
    <p:extLst>
      <p:ext uri="{BB962C8B-B14F-4D97-AF65-F5344CB8AC3E}">
        <p14:creationId xmlns:p14="http://schemas.microsoft.com/office/powerpoint/2010/main" val="384027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C1EC9A7-9510-7246-AD00-AD5350D68980}" type="slidenum">
              <a:rPr lang="en-GR" smtClean="0"/>
              <a:t>2</a:t>
            </a:fld>
            <a:endParaRPr lang="en-GR"/>
          </a:p>
        </p:txBody>
      </p:sp>
    </p:spTree>
    <p:extLst>
      <p:ext uri="{BB962C8B-B14F-4D97-AF65-F5344CB8AC3E}">
        <p14:creationId xmlns:p14="http://schemas.microsoft.com/office/powerpoint/2010/main" val="299348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C1EC9A7-9510-7246-AD00-AD5350D68980}" type="slidenum">
              <a:rPr lang="en-GR" smtClean="0"/>
              <a:t>5</a:t>
            </a:fld>
            <a:endParaRPr lang="en-GR"/>
          </a:p>
        </p:txBody>
      </p:sp>
    </p:spTree>
    <p:extLst>
      <p:ext uri="{BB962C8B-B14F-4D97-AF65-F5344CB8AC3E}">
        <p14:creationId xmlns:p14="http://schemas.microsoft.com/office/powerpoint/2010/main" val="389007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C1EC9A7-9510-7246-AD00-AD5350D68980}" type="slidenum">
              <a:rPr lang="en-GR" smtClean="0"/>
              <a:t>8</a:t>
            </a:fld>
            <a:endParaRPr lang="en-GR"/>
          </a:p>
        </p:txBody>
      </p:sp>
    </p:spTree>
    <p:extLst>
      <p:ext uri="{BB962C8B-B14F-4D97-AF65-F5344CB8AC3E}">
        <p14:creationId xmlns:p14="http://schemas.microsoft.com/office/powerpoint/2010/main" val="35455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C1EC9A7-9510-7246-AD00-AD5350D68980}" type="slidenum">
              <a:rPr lang="en-GR" smtClean="0"/>
              <a:t>9</a:t>
            </a:fld>
            <a:endParaRPr lang="en-GR"/>
          </a:p>
        </p:txBody>
      </p:sp>
    </p:spTree>
    <p:extLst>
      <p:ext uri="{BB962C8B-B14F-4D97-AF65-F5344CB8AC3E}">
        <p14:creationId xmlns:p14="http://schemas.microsoft.com/office/powerpoint/2010/main" val="172720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600" b="1" i="0">
                <a:solidFill>
                  <a:srgbClr val="121617"/>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1" i="0">
                <a:solidFill>
                  <a:srgbClr val="12161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1" i="0">
                <a:solidFill>
                  <a:srgbClr val="121617"/>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1" i="0">
                <a:solidFill>
                  <a:srgbClr val="12161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570643"/>
            <a:ext cx="20104100" cy="8167370"/>
          </a:xfrm>
          <a:custGeom>
            <a:avLst/>
            <a:gdLst/>
            <a:ahLst/>
            <a:cxnLst/>
            <a:rect l="l" t="t" r="r" b="b"/>
            <a:pathLst>
              <a:path w="20104100" h="8167370">
                <a:moveTo>
                  <a:pt x="20104099" y="0"/>
                </a:moveTo>
                <a:lnTo>
                  <a:pt x="0" y="0"/>
                </a:lnTo>
                <a:lnTo>
                  <a:pt x="0" y="8167280"/>
                </a:lnTo>
                <a:lnTo>
                  <a:pt x="20104099" y="8167280"/>
                </a:lnTo>
                <a:lnTo>
                  <a:pt x="20104099" y="0"/>
                </a:lnTo>
                <a:close/>
              </a:path>
            </a:pathLst>
          </a:custGeom>
          <a:solidFill>
            <a:srgbClr val="E7E7E5"/>
          </a:solidFill>
        </p:spPr>
        <p:txBody>
          <a:bodyPr wrap="square" lIns="0" tIns="0" rIns="0" bIns="0" rtlCol="0"/>
          <a:lstStyle/>
          <a:p>
            <a:endParaRPr/>
          </a:p>
        </p:txBody>
      </p:sp>
      <p:sp>
        <p:nvSpPr>
          <p:cNvPr id="2" name="Holder 2"/>
          <p:cNvSpPr>
            <a:spLocks noGrp="1"/>
          </p:cNvSpPr>
          <p:nvPr>
            <p:ph type="title"/>
          </p:nvPr>
        </p:nvSpPr>
        <p:spPr>
          <a:xfrm>
            <a:off x="2037962" y="3684005"/>
            <a:ext cx="1894839" cy="728979"/>
          </a:xfrm>
          <a:prstGeom prst="rect">
            <a:avLst/>
          </a:prstGeom>
        </p:spPr>
        <p:txBody>
          <a:bodyPr wrap="square" lIns="0" tIns="0" rIns="0" bIns="0">
            <a:spAutoFit/>
          </a:bodyPr>
          <a:lstStyle>
            <a:lvl1pPr>
              <a:defRPr sz="4600" b="1" i="0">
                <a:solidFill>
                  <a:srgbClr val="121617"/>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3B48D075-87B0-7CA7-EB31-8BE09C7C5F5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303" y="9290075"/>
            <a:ext cx="20215553" cy="2232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erson hugging a person&#10;&#10;AI-generated content may be incorrect.">
            <a:extLst>
              <a:ext uri="{FF2B5EF4-FFF2-40B4-BE49-F238E27FC236}">
                <a16:creationId xmlns:a16="http://schemas.microsoft.com/office/drawing/2014/main" id="{A7FDB93E-F69C-ABE7-4EBA-2F5281CC555C}"/>
              </a:ext>
            </a:extLst>
          </p:cNvPr>
          <p:cNvPicPr>
            <a:picLocks noChangeAspect="1"/>
          </p:cNvPicPr>
          <p:nvPr/>
        </p:nvPicPr>
        <p:blipFill>
          <a:blip r:embed="rId3">
            <a:extLst>
              <a:ext uri="{28A0092B-C50C-407E-A947-70E740481C1C}">
                <a14:useLocalDpi xmlns:a14="http://schemas.microsoft.com/office/drawing/2010/main" val="0"/>
              </a:ext>
            </a:extLst>
          </a:blip>
          <a:srcRect l="-89" t="1820" r="308" b="25807"/>
          <a:stretch>
            <a:fillRect/>
          </a:stretch>
        </p:blipFill>
        <p:spPr>
          <a:xfrm>
            <a:off x="-52900" y="1"/>
            <a:ext cx="20189844" cy="9758918"/>
          </a:xfrm>
          <a:prstGeom prst="rect">
            <a:avLst/>
          </a:prstGeom>
        </p:spPr>
      </p:pic>
      <p:sp>
        <p:nvSpPr>
          <p:cNvPr id="3" name="object 3"/>
          <p:cNvSpPr txBox="1"/>
          <p:nvPr/>
        </p:nvSpPr>
        <p:spPr>
          <a:xfrm>
            <a:off x="565191" y="3470103"/>
            <a:ext cx="7081327" cy="2338461"/>
          </a:xfrm>
          <a:prstGeom prst="rect">
            <a:avLst/>
          </a:prstGeom>
        </p:spPr>
        <p:txBody>
          <a:bodyPr vert="horz" wrap="square" lIns="0" tIns="70485" rIns="0" bIns="0" rtlCol="0" anchor="t">
            <a:spAutoFit/>
          </a:bodyPr>
          <a:lstStyle/>
          <a:p>
            <a:pPr marL="12700">
              <a:spcBef>
                <a:spcPts val="355"/>
              </a:spcBef>
            </a:pPr>
            <a:r>
              <a:rPr lang="el-GR" sz="3600" b="1" spc="-10" dirty="0">
                <a:solidFill>
                  <a:srgbClr val="FFFFFF"/>
                </a:solidFill>
                <a:latin typeface="Arial" panose="020B0604020202020204" pitchFamily="34" charset="0"/>
                <a:ea typeface="Open Sans"/>
                <a:cs typeface="Arial" panose="020B0604020202020204" pitchFamily="34" charset="0"/>
              </a:rPr>
              <a:t>ΠΡΟΓΡΑΜΜΑ ΘΕΤΙΚΗΣ ΓΟΝΕΪΚΟΤΗΤΑΣ ΓΙΑ ΓΟΝΕΙΣ ΕΦΗΒΩΝ 12–16 ΕΤΩΝ </a:t>
            </a:r>
          </a:p>
          <a:p>
            <a:pPr marL="12700">
              <a:spcBef>
                <a:spcPts val="355"/>
              </a:spcBef>
            </a:pPr>
            <a:r>
              <a:rPr lang="el-GR" sz="3600" b="1" spc="-10" dirty="0">
                <a:solidFill>
                  <a:srgbClr val="FFFFFF"/>
                </a:solidFill>
                <a:latin typeface="Arial" panose="020B0604020202020204" pitchFamily="34" charset="0"/>
                <a:ea typeface="Open Sans"/>
                <a:cs typeface="Arial" panose="020B0604020202020204" pitchFamily="34" charset="0"/>
              </a:rPr>
              <a:t>Τ</a:t>
            </a:r>
            <a:r>
              <a:rPr lang="en-GB" sz="3600" b="1" spc="-10" dirty="0">
                <a:solidFill>
                  <a:srgbClr val="FFFFFF"/>
                </a:solidFill>
                <a:latin typeface="Arial" panose="020B0604020202020204" pitchFamily="34" charset="0"/>
                <a:ea typeface="Open Sans"/>
                <a:cs typeface="Arial" panose="020B0604020202020204" pitchFamily="34" charset="0"/>
              </a:rPr>
              <a:t>EEN TRIPLE P </a:t>
            </a:r>
          </a:p>
        </p:txBody>
      </p:sp>
      <p:sp>
        <p:nvSpPr>
          <p:cNvPr id="49" name="object 49"/>
          <p:cNvSpPr txBox="1"/>
          <p:nvPr/>
        </p:nvSpPr>
        <p:spPr>
          <a:xfrm>
            <a:off x="17020523" y="705349"/>
            <a:ext cx="2125953" cy="240450"/>
          </a:xfrm>
          <a:prstGeom prst="rect">
            <a:avLst/>
          </a:prstGeom>
        </p:spPr>
        <p:txBody>
          <a:bodyPr vert="horz" wrap="square" lIns="0" tIns="17145" rIns="0" bIns="0" rtlCol="0">
            <a:spAutoFit/>
          </a:bodyPr>
          <a:lstStyle/>
          <a:p>
            <a:pPr marL="12700" algn="r">
              <a:lnSpc>
                <a:spcPct val="100000"/>
              </a:lnSpc>
              <a:spcBef>
                <a:spcPts val="135"/>
              </a:spcBef>
            </a:pPr>
            <a:r>
              <a:rPr lang="en-US" sz="1450" b="1" spc="300" dirty="0">
                <a:solidFill>
                  <a:srgbClr val="FFFFFF"/>
                </a:solidFill>
                <a:latin typeface="Open Sans" panose="020B0606030504020204" pitchFamily="34" charset="0"/>
                <a:ea typeface="Open Sans" panose="020B0606030504020204" pitchFamily="34" charset="0"/>
                <a:cs typeface="Open Sans" panose="020B0606030504020204" pitchFamily="34" charset="0"/>
              </a:rPr>
              <a:t>0</a:t>
            </a:r>
            <a:r>
              <a:rPr lang="el-GR" sz="1450" b="1" spc="300" dirty="0">
                <a:solidFill>
                  <a:srgbClr val="FFFFFF"/>
                </a:solidFill>
                <a:latin typeface="Open Sans" panose="020B0606030504020204" pitchFamily="34" charset="0"/>
                <a:ea typeface="Open Sans" panose="020B0606030504020204" pitchFamily="34" charset="0"/>
                <a:cs typeface="Open Sans" panose="020B0606030504020204" pitchFamily="34" charset="0"/>
              </a:rPr>
              <a:t>4 </a:t>
            </a:r>
            <a:r>
              <a:rPr sz="2175" b="1" spc="300" baseline="383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1450" b="1" spc="300" dirty="0">
                <a:solidFill>
                  <a:srgbClr val="FFFFFF"/>
                </a:solidFill>
                <a:latin typeface="Open Sans" panose="020B0606030504020204" pitchFamily="34" charset="0"/>
                <a:ea typeface="Open Sans" panose="020B0606030504020204" pitchFamily="34" charset="0"/>
                <a:cs typeface="Open Sans" panose="020B0606030504020204" pitchFamily="34" charset="0"/>
              </a:rPr>
              <a:t>12</a:t>
            </a:r>
            <a:r>
              <a:rPr sz="1450" b="1" spc="30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2175" b="1" spc="300" baseline="383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450" b="1" spc="300" dirty="0">
                <a:solidFill>
                  <a:srgbClr val="FFFFFF"/>
                </a:solidFill>
                <a:latin typeface="Open Sans" panose="020B0606030504020204" pitchFamily="34" charset="0"/>
                <a:ea typeface="Open Sans" panose="020B0606030504020204" pitchFamily="34" charset="0"/>
                <a:cs typeface="Open Sans" panose="020B0606030504020204" pitchFamily="34" charset="0"/>
              </a:rPr>
              <a:t>2025</a:t>
            </a:r>
            <a:endParaRPr sz="1450" spc="3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0" name="object 50"/>
          <p:cNvGrpSpPr/>
          <p:nvPr/>
        </p:nvGrpSpPr>
        <p:grpSpPr>
          <a:xfrm>
            <a:off x="0" y="11141022"/>
            <a:ext cx="20104100" cy="167640"/>
            <a:chOff x="0" y="11141022"/>
            <a:chExt cx="20104100" cy="167640"/>
          </a:xfrm>
        </p:grpSpPr>
        <p:sp>
          <p:nvSpPr>
            <p:cNvPr id="51" name="object 51"/>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p>
          </p:txBody>
        </p:sp>
        <p:sp>
          <p:nvSpPr>
            <p:cNvPr id="52" name="object 52"/>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p>
          </p:txBody>
        </p:sp>
        <p:sp>
          <p:nvSpPr>
            <p:cNvPr id="53" name="object 53"/>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p>
          </p:txBody>
        </p:sp>
      </p:grpSp>
      <p:pic>
        <p:nvPicPr>
          <p:cNvPr id="103" name="Picture 102">
            <a:extLst>
              <a:ext uri="{FF2B5EF4-FFF2-40B4-BE49-F238E27FC236}">
                <a16:creationId xmlns:a16="http://schemas.microsoft.com/office/drawing/2014/main" id="{66AC1C59-CAFE-CE9D-E6DD-B38DAAF79D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650" y="9992896"/>
            <a:ext cx="7772400" cy="900752"/>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73A4DC38-857E-9130-47B9-1815F30AF3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450" y="396875"/>
            <a:ext cx="6852810" cy="144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xfrm>
            <a:off x="2051050" y="3216275"/>
            <a:ext cx="7023488" cy="722633"/>
          </a:xfrm>
          <a:prstGeom prst="rect">
            <a:avLst/>
          </a:prstGeom>
        </p:spPr>
        <p:txBody>
          <a:bodyPr vert="horz" wrap="square" lIns="0" tIns="14604" rIns="0" bIns="0" rtlCol="0">
            <a:spAutoFit/>
          </a:bodyPr>
          <a:lstStyle/>
          <a:p>
            <a:pPr marL="698500" indent="-685800">
              <a:spcBef>
                <a:spcPts val="114"/>
              </a:spcBef>
              <a:buBlip>
                <a:blip r:embed="rId3"/>
              </a:buBlip>
            </a:pPr>
            <a:r>
              <a:rPr lang="el-GR" dirty="0">
                <a:latin typeface="Arial" panose="020B0604020202020204" pitchFamily="34" charset="0"/>
                <a:ea typeface="Open Sans" panose="020B0606030504020204" pitchFamily="34" charset="0"/>
                <a:cs typeface="Arial" panose="020B0604020202020204" pitchFamily="34" charset="0"/>
              </a:rPr>
              <a:t>ΤΙ ΕΙΝΑΙ ΤΟ </a:t>
            </a:r>
            <a:r>
              <a:rPr lang="en-US" dirty="0">
                <a:latin typeface="Arial" panose="020B0604020202020204" pitchFamily="34" charset="0"/>
                <a:ea typeface="Open Sans" panose="020B0606030504020204" pitchFamily="34" charset="0"/>
                <a:cs typeface="Arial" panose="020B0604020202020204" pitchFamily="34" charset="0"/>
              </a:rPr>
              <a:t>TRIPLE</a:t>
            </a:r>
            <a:r>
              <a:rPr lang="el-GR" dirty="0">
                <a:latin typeface="Arial" panose="020B0604020202020204" pitchFamily="34" charset="0"/>
                <a:ea typeface="Open Sans" panose="020B0606030504020204" pitchFamily="34" charset="0"/>
                <a:cs typeface="Arial" panose="020B0604020202020204" pitchFamily="34" charset="0"/>
              </a:rPr>
              <a:t> </a:t>
            </a:r>
            <a:r>
              <a:rPr lang="en-US" dirty="0">
                <a:latin typeface="Arial" panose="020B0604020202020204" pitchFamily="34" charset="0"/>
                <a:ea typeface="Open Sans" panose="020B0606030504020204" pitchFamily="34" charset="0"/>
                <a:cs typeface="Arial" panose="020B0604020202020204" pitchFamily="34" charset="0"/>
              </a:rPr>
              <a:t>P</a:t>
            </a:r>
            <a:r>
              <a:rPr lang="el-GR" dirty="0">
                <a:latin typeface="Arial" panose="020B0604020202020204" pitchFamily="34" charset="0"/>
                <a:ea typeface="Open Sans" panose="020B0606030504020204" pitchFamily="34" charset="0"/>
                <a:cs typeface="Arial" panose="020B0604020202020204" pitchFamily="34" charset="0"/>
              </a:rPr>
              <a:t>; </a:t>
            </a:r>
            <a:endParaRPr dirty="0">
              <a:latin typeface="Arial" panose="020B0604020202020204" pitchFamily="34" charset="0"/>
              <a:ea typeface="Open Sans" panose="020B0606030504020204" pitchFamily="34" charset="0"/>
              <a:cs typeface="Arial" panose="020B0604020202020204" pitchFamily="34" charset="0"/>
            </a:endParaRPr>
          </a:p>
        </p:txBody>
      </p:sp>
      <p:sp>
        <p:nvSpPr>
          <p:cNvPr id="4" name="object 4"/>
          <p:cNvSpPr txBox="1"/>
          <p:nvPr/>
        </p:nvSpPr>
        <p:spPr>
          <a:xfrm>
            <a:off x="2831853" y="4319788"/>
            <a:ext cx="13849597" cy="3094437"/>
          </a:xfrm>
          <a:prstGeom prst="rect">
            <a:avLst/>
          </a:prstGeom>
        </p:spPr>
        <p:txBody>
          <a:bodyPr vert="horz" wrap="square" lIns="0" tIns="16510" rIns="0" bIns="0" rtlCol="0" anchor="t">
            <a:spAutoFit/>
          </a:bodyPr>
          <a:lstStyle/>
          <a:p>
            <a:pPr marL="16510" algn="l">
              <a:spcBef>
                <a:spcPts val="130"/>
              </a:spcBef>
            </a:pPr>
            <a:r>
              <a:rPr lang="en-US" sz="2000" spc="-20" dirty="0">
                <a:latin typeface="Arial" panose="020B0604020202020204" pitchFamily="34" charset="0"/>
                <a:ea typeface="Open Sans"/>
                <a:cs typeface="Arial" panose="020B0604020202020204" pitchFamily="34" charset="0"/>
              </a:rPr>
              <a:t>To </a:t>
            </a:r>
            <a:r>
              <a:rPr lang="el-GR" sz="2000" b="1" spc="-20" dirty="0" err="1">
                <a:latin typeface="Arial" panose="020B0604020202020204" pitchFamily="34" charset="0"/>
                <a:ea typeface="Open Sans"/>
                <a:cs typeface="Arial" panose="020B0604020202020204" pitchFamily="34" charset="0"/>
              </a:rPr>
              <a:t>Triple</a:t>
            </a:r>
            <a:r>
              <a:rPr lang="el-GR" sz="2000" b="1" spc="-20" dirty="0">
                <a:latin typeface="Arial" panose="020B0604020202020204" pitchFamily="34" charset="0"/>
                <a:ea typeface="Open Sans"/>
                <a:cs typeface="Arial" panose="020B0604020202020204" pitchFamily="34" charset="0"/>
              </a:rPr>
              <a:t> P – Πρόγραμμα Θετικής </a:t>
            </a:r>
            <a:r>
              <a:rPr lang="el-GR" sz="2000" b="1" spc="-20" dirty="0" err="1">
                <a:latin typeface="Arial" panose="020B0604020202020204" pitchFamily="34" charset="0"/>
                <a:ea typeface="Open Sans"/>
                <a:cs typeface="Arial" panose="020B0604020202020204" pitchFamily="34" charset="0"/>
              </a:rPr>
              <a:t>Γονεϊκότητας</a:t>
            </a:r>
            <a:r>
              <a:rPr lang="el-GR" sz="2000" b="1" spc="-20" dirty="0">
                <a:latin typeface="Arial" panose="020B0604020202020204" pitchFamily="34" charset="0"/>
                <a:ea typeface="Open Sans"/>
                <a:cs typeface="Arial" panose="020B0604020202020204" pitchFamily="34" charset="0"/>
              </a:rPr>
              <a:t> (</a:t>
            </a:r>
            <a:r>
              <a:rPr lang="el-GR" sz="2000" b="1" spc="-20" dirty="0" err="1">
                <a:latin typeface="Arial" panose="020B0604020202020204" pitchFamily="34" charset="0"/>
                <a:ea typeface="Open Sans"/>
                <a:cs typeface="Arial" panose="020B0604020202020204" pitchFamily="34" charset="0"/>
              </a:rPr>
              <a:t>Positive</a:t>
            </a:r>
            <a:r>
              <a:rPr lang="el-GR" sz="2000" b="1" spc="-20" dirty="0">
                <a:latin typeface="Arial" panose="020B0604020202020204" pitchFamily="34" charset="0"/>
                <a:ea typeface="Open Sans"/>
                <a:cs typeface="Arial" panose="020B0604020202020204" pitchFamily="34" charset="0"/>
              </a:rPr>
              <a:t> </a:t>
            </a:r>
            <a:r>
              <a:rPr lang="el-GR" sz="2000" b="1" spc="-20" dirty="0" err="1">
                <a:latin typeface="Arial" panose="020B0604020202020204" pitchFamily="34" charset="0"/>
                <a:ea typeface="Open Sans"/>
                <a:cs typeface="Arial" panose="020B0604020202020204" pitchFamily="34" charset="0"/>
              </a:rPr>
              <a:t>Parenting</a:t>
            </a:r>
            <a:r>
              <a:rPr lang="el-GR" sz="2000" b="1" spc="-20" dirty="0">
                <a:latin typeface="Arial" panose="020B0604020202020204" pitchFamily="34" charset="0"/>
                <a:ea typeface="Open Sans"/>
                <a:cs typeface="Arial" panose="020B0604020202020204" pitchFamily="34" charset="0"/>
              </a:rPr>
              <a:t> </a:t>
            </a:r>
            <a:r>
              <a:rPr lang="el-GR" sz="2000" b="1" spc="-20" dirty="0" err="1">
                <a:latin typeface="Arial" panose="020B0604020202020204" pitchFamily="34" charset="0"/>
                <a:ea typeface="Open Sans"/>
                <a:cs typeface="Arial" panose="020B0604020202020204" pitchFamily="34" charset="0"/>
              </a:rPr>
              <a:t>Program</a:t>
            </a:r>
            <a:r>
              <a:rPr lang="el-GR" sz="2000" b="1" spc="-20" dirty="0">
                <a:latin typeface="Arial" panose="020B0604020202020204" pitchFamily="34" charset="0"/>
                <a:ea typeface="Open Sans"/>
                <a:cs typeface="Arial" panose="020B0604020202020204" pitchFamily="34" charset="0"/>
              </a:rPr>
              <a:t>)</a:t>
            </a:r>
            <a:r>
              <a:rPr lang="en-US" sz="2000" b="1" spc="-20" dirty="0">
                <a:latin typeface="Arial" panose="020B0604020202020204" pitchFamily="34" charset="0"/>
                <a:ea typeface="Open Sans"/>
                <a:cs typeface="Arial" panose="020B0604020202020204" pitchFamily="34" charset="0"/>
              </a:rPr>
              <a:t> </a:t>
            </a:r>
            <a:r>
              <a:rPr lang="el-GR" sz="2000" spc="-20" dirty="0">
                <a:latin typeface="Arial" panose="020B0604020202020204" pitchFamily="34" charset="0"/>
                <a:ea typeface="Open Sans"/>
                <a:cs typeface="Arial" panose="020B0604020202020204" pitchFamily="34" charset="0"/>
              </a:rPr>
              <a:t>είναι ένα διεθνώς αναγνωρισμένο πρόγραμμα που υποστηρίζει τους γονείς στην ανάπτυξη δεξιοτήτων για τη δημιουργία θετικών και ισχυρών οικογενειακών σχέσεων, τη διαχείριση προκλήσεων στη σχέση με τα παιδιά τους και την πρόληψη δυσκολιών που μπορεί να προκύψουν στην καθημερινή άσκηση του </a:t>
            </a:r>
            <a:r>
              <a:rPr lang="el-GR" sz="2000" spc="-20" dirty="0" err="1">
                <a:latin typeface="Arial" panose="020B0604020202020204" pitchFamily="34" charset="0"/>
                <a:ea typeface="Open Sans"/>
                <a:cs typeface="Arial" panose="020B0604020202020204" pitchFamily="34" charset="0"/>
              </a:rPr>
              <a:t>γονεϊκού</a:t>
            </a:r>
            <a:r>
              <a:rPr lang="el-GR" sz="2000" spc="-20" dirty="0">
                <a:latin typeface="Arial" panose="020B0604020202020204" pitchFamily="34" charset="0"/>
                <a:ea typeface="Open Sans"/>
                <a:cs typeface="Arial" panose="020B0604020202020204" pitchFamily="34" charset="0"/>
              </a:rPr>
              <a:t> ρόλου, από τα πρώτα χρόνια της ζωής του παιδιού. </a:t>
            </a:r>
          </a:p>
          <a:p>
            <a:pPr algn="l"/>
            <a:endParaRPr lang="el-GR" sz="2000" spc="-20" dirty="0">
              <a:latin typeface="Arial" panose="020B0604020202020204" pitchFamily="34" charset="0"/>
              <a:ea typeface="Open Sans" panose="020B0606030504020204" pitchFamily="34" charset="0"/>
              <a:cs typeface="Arial" panose="020B0604020202020204" pitchFamily="34" charset="0"/>
            </a:endParaRPr>
          </a:p>
          <a:p>
            <a:pPr algn="l"/>
            <a:r>
              <a:rPr lang="el-GR" sz="2000" spc="-20" dirty="0">
                <a:latin typeface="Arial" panose="020B0604020202020204" pitchFamily="34" charset="0"/>
                <a:ea typeface="Open Sans"/>
                <a:cs typeface="Arial" panose="020B0604020202020204" pitchFamily="34" charset="0"/>
              </a:rPr>
              <a:t>Με περισσότερα από 30 χρόνια συνεχούς επιστημονικής έρευνας, το </a:t>
            </a:r>
            <a:r>
              <a:rPr lang="en-US" sz="2000" spc="-20" dirty="0">
                <a:latin typeface="Arial" panose="020B0604020202020204" pitchFamily="34" charset="0"/>
                <a:ea typeface="Open Sans"/>
                <a:cs typeface="Arial" panose="020B0604020202020204" pitchFamily="34" charset="0"/>
              </a:rPr>
              <a:t>Triple P</a:t>
            </a:r>
            <a:r>
              <a:rPr lang="el-GR" sz="2000" spc="-20" dirty="0">
                <a:latin typeface="Arial" panose="020B0604020202020204" pitchFamily="34" charset="0"/>
                <a:ea typeface="Open Sans"/>
                <a:cs typeface="Arial" panose="020B0604020202020204" pitchFamily="34" charset="0"/>
              </a:rPr>
              <a:t> έχει δοκιμαστεί σε χιλιάδες οικογένειες σε όλο τον κόσμο, αποδεικνύοντας την αποτελεσματικότητά του σε διαφορετικά πολιτισμικά, κοινωνικά και οικογενειακά πλαίσια. </a:t>
            </a:r>
          </a:p>
          <a:p>
            <a:pPr algn="l"/>
            <a:endParaRPr lang="el-GR" sz="2000" spc="-20" dirty="0">
              <a:latin typeface="Arial" panose="020B0604020202020204" pitchFamily="34" charset="0"/>
              <a:ea typeface="Open Sans" panose="020B0606030504020204" pitchFamily="34" charset="0"/>
              <a:cs typeface="Arial" panose="020B0604020202020204" pitchFamily="34" charset="0"/>
            </a:endParaRPr>
          </a:p>
          <a:p>
            <a:pPr algn="l"/>
            <a:r>
              <a:rPr lang="el-GR" sz="2000" spc="-20" dirty="0">
                <a:latin typeface="Arial" panose="020B0604020202020204" pitchFamily="34" charset="0"/>
                <a:ea typeface="Open Sans"/>
                <a:cs typeface="Arial" panose="020B0604020202020204" pitchFamily="34" charset="0"/>
              </a:rPr>
              <a:t>Το Πρόγραμμα έχει ήδη συμβάλλει θετικά σε πάνω από τέσσερα εκατομμύρια παιδιά και τις οικογένειές τους, σε περισσότερες από 30 χώρες παγκοσμίως.</a:t>
            </a:r>
          </a:p>
        </p:txBody>
      </p:sp>
      <p:grpSp>
        <p:nvGrpSpPr>
          <p:cNvPr id="6" name="object 6"/>
          <p:cNvGrpSpPr/>
          <p:nvPr/>
        </p:nvGrpSpPr>
        <p:grpSpPr>
          <a:xfrm>
            <a:off x="0" y="11141022"/>
            <a:ext cx="20104100" cy="167640"/>
            <a:chOff x="0" y="11141022"/>
            <a:chExt cx="20104100" cy="167640"/>
          </a:xfrm>
        </p:grpSpPr>
        <p:sp>
          <p:nvSpPr>
            <p:cNvPr id="7" name="object 7"/>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latin typeface="Arial" panose="020B0604020202020204" pitchFamily="34" charset="0"/>
                <a:cs typeface="Arial" panose="020B0604020202020204" pitchFamily="34" charset="0"/>
              </a:endParaRPr>
            </a:p>
          </p:txBody>
        </p:sp>
      </p:grpSp>
      <p:pic>
        <p:nvPicPr>
          <p:cNvPr id="5" name="Picture 4" descr="A logo with red blue and yellow stripes&#10;&#10;AI-generated content may be incorrect.">
            <a:extLst>
              <a:ext uri="{FF2B5EF4-FFF2-40B4-BE49-F238E27FC236}">
                <a16:creationId xmlns:a16="http://schemas.microsoft.com/office/drawing/2014/main" id="{1F8788F3-C09A-9FA1-2D04-89A1F6568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0650" y="6985475"/>
            <a:ext cx="1608512" cy="1260000"/>
          </a:xfrm>
          <a:prstGeom prst="rect">
            <a:avLst/>
          </a:prstGeom>
        </p:spPr>
      </p:pic>
      <p:sp>
        <p:nvSpPr>
          <p:cNvPr id="11" name="Slide Number Placeholder 10">
            <a:extLst>
              <a:ext uri="{FF2B5EF4-FFF2-40B4-BE49-F238E27FC236}">
                <a16:creationId xmlns:a16="http://schemas.microsoft.com/office/drawing/2014/main" id="{06CF5E74-9B3A-DA62-140C-9CF2F9EE7779}"/>
              </a:ext>
            </a:extLst>
          </p:cNvPr>
          <p:cNvSpPr>
            <a:spLocks noGrp="1"/>
          </p:cNvSpPr>
          <p:nvPr>
            <p:ph type="sldNum" sz="quarter" idx="7"/>
          </p:nvPr>
        </p:nvSpPr>
        <p:spPr/>
        <p:txBody>
          <a:bodyPr/>
          <a:lstStyle/>
          <a:p>
            <a:fld id="{B6F15528-21DE-4FAA-801E-634DDDAF4B2B}" type="slidenum">
              <a:rPr lang="en-GR" smtClean="0">
                <a:latin typeface="Arial" panose="020B0604020202020204" pitchFamily="34" charset="0"/>
                <a:cs typeface="Arial" panose="020B0604020202020204" pitchFamily="34" charset="0"/>
              </a:rPr>
              <a:t>2</a:t>
            </a:fld>
            <a:endParaRPr lang="en-GR" dirty="0">
              <a:latin typeface="Arial" panose="020B0604020202020204" pitchFamily="34" charset="0"/>
              <a:cs typeface="Arial" panose="020B0604020202020204" pitchFamily="34" charset="0"/>
            </a:endParaRPr>
          </a:p>
        </p:txBody>
      </p:sp>
      <p:sp>
        <p:nvSpPr>
          <p:cNvPr id="2" name="object 49">
            <a:extLst>
              <a:ext uri="{FF2B5EF4-FFF2-40B4-BE49-F238E27FC236}">
                <a16:creationId xmlns:a16="http://schemas.microsoft.com/office/drawing/2014/main" id="{2BED8A85-0B88-8E1F-B8D4-362678CF906E}"/>
              </a:ext>
            </a:extLst>
          </p:cNvPr>
          <p:cNvSpPr txBox="1"/>
          <p:nvPr/>
        </p:nvSpPr>
        <p:spPr>
          <a:xfrm>
            <a:off x="17367250" y="8350548"/>
            <a:ext cx="1975888" cy="891911"/>
          </a:xfrm>
          <a:prstGeom prst="rect">
            <a:avLst/>
          </a:prstGeom>
        </p:spPr>
        <p:txBody>
          <a:bodyPr vert="horz" wrap="square" lIns="0" tIns="17145" rIns="0" bIns="0" rtlCol="0">
            <a:spAutoFit/>
          </a:bodyPr>
          <a:lstStyle/>
          <a:p>
            <a:pPr marL="12700" algn="r">
              <a:lnSpc>
                <a:spcPct val="100000"/>
              </a:lnSpc>
              <a:spcBef>
                <a:spcPts val="135"/>
              </a:spcBef>
            </a:pPr>
            <a:r>
              <a:rPr lang="el-GR"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Πρόγραμμα Θετικής </a:t>
            </a:r>
            <a:r>
              <a:rPr lang="el-GR"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Γονεϊκότητας</a:t>
            </a:r>
            <a:r>
              <a:rPr lang="el-GR"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Triple P</a:t>
            </a:r>
          </a:p>
          <a:p>
            <a:pPr marL="12700" algn="r">
              <a:lnSpc>
                <a:spcPct val="100000"/>
              </a:lnSpc>
              <a:spcBef>
                <a:spcPts val="135"/>
              </a:spcBef>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Positive Parenting Program </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Slide Number Placeholder 10">
            <a:extLst>
              <a:ext uri="{FF2B5EF4-FFF2-40B4-BE49-F238E27FC236}">
                <a16:creationId xmlns:a16="http://schemas.microsoft.com/office/drawing/2014/main" id="{1C14532D-DCAB-E0DB-E903-C695C210AC71}"/>
              </a:ext>
            </a:extLst>
          </p:cNvPr>
          <p:cNvSpPr txBox="1">
            <a:spLocks/>
          </p:cNvSpPr>
          <p:nvPr/>
        </p:nvSpPr>
        <p:spPr>
          <a:xfrm>
            <a:off x="1444061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GR">
                <a:latin typeface="Arial" panose="020B0604020202020204" pitchFamily="34" charset="0"/>
                <a:cs typeface="Arial" panose="020B0604020202020204" pitchFamily="34" charset="0"/>
              </a:rPr>
              <a:pPr/>
              <a:t>2</a:t>
            </a:fld>
            <a:endParaRPr lang="en-G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365250" y="3957309"/>
            <a:ext cx="8471958" cy="4684616"/>
          </a:xfrm>
          <a:prstGeom prst="rect">
            <a:avLst/>
          </a:prstGeom>
        </p:spPr>
        <p:txBody>
          <a:bodyPr vert="horz" wrap="square" lIns="0" tIns="16510" rIns="0" bIns="0" rtlCol="0">
            <a:spAutoFit/>
          </a:bodyPr>
          <a:lstStyle/>
          <a:p>
            <a:pPr marL="16510">
              <a:lnSpc>
                <a:spcPct val="100000"/>
              </a:lnSpc>
              <a:spcBef>
                <a:spcPts val="130"/>
              </a:spcBef>
            </a:pPr>
            <a:r>
              <a:rPr lang="el-GR" sz="2000" spc="-20" dirty="0">
                <a:latin typeface="Arial" panose="020B0604020202020204" pitchFamily="34" charset="0"/>
                <a:ea typeface="Open Sans" panose="020B0606030504020204" pitchFamily="34" charset="0"/>
                <a:cs typeface="Arial" panose="020B0604020202020204" pitchFamily="34" charset="0"/>
              </a:rPr>
              <a:t>Η </a:t>
            </a:r>
            <a:r>
              <a:rPr lang="el-GR" sz="2000" b="1" spc="-20" dirty="0">
                <a:latin typeface="Arial" panose="020B0604020202020204" pitchFamily="34" charset="0"/>
                <a:ea typeface="Open Sans" panose="020B0606030504020204" pitchFamily="34" charset="0"/>
                <a:cs typeface="Arial" panose="020B0604020202020204" pitchFamily="34" charset="0"/>
              </a:rPr>
              <a:t>Θετική Γονεϊκότητα </a:t>
            </a:r>
            <a:r>
              <a:rPr lang="el-GR" sz="2000" spc="-20" dirty="0">
                <a:latin typeface="Arial" panose="020B0604020202020204" pitchFamily="34" charset="0"/>
                <a:ea typeface="Open Sans" panose="020B0606030504020204" pitchFamily="34" charset="0"/>
                <a:cs typeface="Arial" panose="020B0604020202020204" pitchFamily="34" charset="0"/>
              </a:rPr>
              <a:t>αποτελεί μια προσέγγιση που ενισχύει ολόπλευρα την ανάπτυξη του παιδιού μέσα από μια σχέση εμπιστοσύνης, κατανόησης και αμοιβαίου σεβασμού. ​</a:t>
            </a:r>
          </a:p>
          <a:p>
            <a:pPr marL="16510">
              <a:lnSpc>
                <a:spcPct val="100000"/>
              </a:lnSpc>
              <a:spcBef>
                <a:spcPts val="130"/>
              </a:spcBef>
            </a:pPr>
            <a:r>
              <a:rPr lang="el-GR" sz="2000" spc="-20" dirty="0">
                <a:latin typeface="Arial" panose="020B0604020202020204" pitchFamily="34" charset="0"/>
                <a:ea typeface="Open Sans" panose="020B0606030504020204" pitchFamily="34" charset="0"/>
                <a:cs typeface="Arial" panose="020B0604020202020204" pitchFamily="34" charset="0"/>
              </a:rPr>
              <a:t>​</a:t>
            </a:r>
          </a:p>
          <a:p>
            <a:pPr marL="16510">
              <a:lnSpc>
                <a:spcPct val="100000"/>
              </a:lnSpc>
              <a:spcBef>
                <a:spcPts val="130"/>
              </a:spcBef>
            </a:pPr>
            <a:r>
              <a:rPr lang="el-GR" sz="2000" spc="-20" dirty="0">
                <a:latin typeface="Arial" panose="020B0604020202020204" pitchFamily="34" charset="0"/>
                <a:ea typeface="Open Sans" panose="020B0606030504020204" pitchFamily="34" charset="0"/>
                <a:cs typeface="Arial" panose="020B0604020202020204" pitchFamily="34" charset="0"/>
              </a:rPr>
              <a:t>Ενθαρρύνει τους γονείς να αναγνωρίζουν τις ανάγκες και τα συναισθήματα τόσο του παιδιού, όσο και τα δικά τους, καλλιεργώντας με τον τρόπο αυτό ένα κλίμα σταθερότητας, ασφάλειας και γνήσιας συναισθηματικής διαθεσιμότητας.​</a:t>
            </a:r>
          </a:p>
          <a:p>
            <a:pPr marL="16510">
              <a:lnSpc>
                <a:spcPct val="100000"/>
              </a:lnSpc>
              <a:spcBef>
                <a:spcPts val="130"/>
              </a:spcBef>
            </a:pPr>
            <a:r>
              <a:rPr lang="el-GR" sz="2000" spc="-20" dirty="0">
                <a:latin typeface="Arial" panose="020B0604020202020204" pitchFamily="34" charset="0"/>
                <a:ea typeface="Open Sans" panose="020B0606030504020204" pitchFamily="34" charset="0"/>
                <a:cs typeface="Arial" panose="020B0604020202020204" pitchFamily="34" charset="0"/>
              </a:rPr>
              <a:t>​</a:t>
            </a:r>
          </a:p>
          <a:p>
            <a:pPr marL="16510">
              <a:lnSpc>
                <a:spcPct val="100000"/>
              </a:lnSpc>
              <a:spcBef>
                <a:spcPts val="130"/>
              </a:spcBef>
            </a:pPr>
            <a:r>
              <a:rPr lang="el-GR" sz="2000" spc="-20" dirty="0">
                <a:latin typeface="Arial" panose="020B0604020202020204" pitchFamily="34" charset="0"/>
                <a:ea typeface="Open Sans" panose="020B0606030504020204" pitchFamily="34" charset="0"/>
                <a:cs typeface="Arial" panose="020B0604020202020204" pitchFamily="34" charset="0"/>
              </a:rPr>
              <a:t>Μέσα από τη διαδικασία αυτή, ο γονέας καθοδηγείται και ενισχύεται στην αναγνώριση και αξιολόγηση των προκλήσεων της καθημερινότητας, καθώς και στην επιλογή εφαρμόσιμων και αποτελεσματικών τρόπων διαχείρισης. Παράλληλα, ενθαρρύνεται να διαμορφώσει το δικό του αυθεντικό ύφος φροντίδας και οριοθέτησης, το οποίο ανταποκρίνεται στη μοναδικότητα και τις ανάγκες της οικογένειάς του.</a:t>
            </a:r>
          </a:p>
        </p:txBody>
      </p:sp>
      <p:grpSp>
        <p:nvGrpSpPr>
          <p:cNvPr id="26" name="object 6">
            <a:extLst>
              <a:ext uri="{FF2B5EF4-FFF2-40B4-BE49-F238E27FC236}">
                <a16:creationId xmlns:a16="http://schemas.microsoft.com/office/drawing/2014/main" id="{F1CF6253-35AA-2545-2E85-FF05325053DD}"/>
              </a:ext>
            </a:extLst>
          </p:cNvPr>
          <p:cNvGrpSpPr/>
          <p:nvPr/>
        </p:nvGrpSpPr>
        <p:grpSpPr>
          <a:xfrm>
            <a:off x="0" y="11141022"/>
            <a:ext cx="20104100" cy="167640"/>
            <a:chOff x="0" y="11141022"/>
            <a:chExt cx="20104100" cy="167640"/>
          </a:xfrm>
        </p:grpSpPr>
        <p:sp>
          <p:nvSpPr>
            <p:cNvPr id="27" name="object 7">
              <a:extLst>
                <a:ext uri="{FF2B5EF4-FFF2-40B4-BE49-F238E27FC236}">
                  <a16:creationId xmlns:a16="http://schemas.microsoft.com/office/drawing/2014/main" id="{56204722-ADF4-80C3-7DF3-190E132F2B55}"/>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p>
          </p:txBody>
        </p:sp>
        <p:sp>
          <p:nvSpPr>
            <p:cNvPr id="28" name="object 8">
              <a:extLst>
                <a:ext uri="{FF2B5EF4-FFF2-40B4-BE49-F238E27FC236}">
                  <a16:creationId xmlns:a16="http://schemas.microsoft.com/office/drawing/2014/main" id="{3AC30146-0465-5F86-48AD-8F17EDB20086}"/>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p>
          </p:txBody>
        </p:sp>
        <p:sp>
          <p:nvSpPr>
            <p:cNvPr id="29" name="object 9">
              <a:extLst>
                <a:ext uri="{FF2B5EF4-FFF2-40B4-BE49-F238E27FC236}">
                  <a16:creationId xmlns:a16="http://schemas.microsoft.com/office/drawing/2014/main" id="{2532C0D4-4D78-3AFF-3DCD-6E9FFDC6FC45}"/>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p>
          </p:txBody>
        </p:sp>
      </p:grpSp>
      <p:sp>
        <p:nvSpPr>
          <p:cNvPr id="2" name="object 3" descr="$PPTXTitle">
            <a:extLst>
              <a:ext uri="{FF2B5EF4-FFF2-40B4-BE49-F238E27FC236}">
                <a16:creationId xmlns:a16="http://schemas.microsoft.com/office/drawing/2014/main" id="{5B0BBFEB-512E-ADE2-0BF3-678CAD8BCD64}"/>
              </a:ext>
            </a:extLst>
          </p:cNvPr>
          <p:cNvSpPr txBox="1">
            <a:spLocks/>
          </p:cNvSpPr>
          <p:nvPr/>
        </p:nvSpPr>
        <p:spPr>
          <a:xfrm>
            <a:off x="687531" y="2098050"/>
            <a:ext cx="8471958" cy="1430519"/>
          </a:xfrm>
          <a:prstGeom prst="rect">
            <a:avLst/>
          </a:prstGeom>
        </p:spPr>
        <p:txBody>
          <a:bodyPr vert="horz" wrap="square" lIns="0" tIns="14604" rIns="0" bIns="0" rtlCol="0" anchor="t">
            <a:spAutoFit/>
          </a:bodyPr>
          <a:lstStyle>
            <a:lvl1pPr>
              <a:defRPr sz="4600" b="1" i="0">
                <a:solidFill>
                  <a:srgbClr val="121617"/>
                </a:solidFill>
                <a:latin typeface="Arial"/>
                <a:ea typeface="+mj-ea"/>
                <a:cs typeface="Arial"/>
              </a:defRPr>
            </a:lvl1pPr>
          </a:lstStyle>
          <a:p>
            <a:pPr marL="698500" indent="-685800">
              <a:spcBef>
                <a:spcPts val="114"/>
              </a:spcBef>
              <a:buFontTx/>
              <a:buBlip>
                <a:blip r:embed="rId2"/>
              </a:buBlip>
            </a:pPr>
            <a:r>
              <a:rPr lang="el-GR" dirty="0">
                <a:ea typeface="Open Sans"/>
                <a:cs typeface="Open Sans"/>
              </a:rPr>
              <a:t>ΤΙ ΕΙΝΑΙ Η ΘΕΤΙΚΗ ΓΟΝΕΪΚΟΤΗΤΑ;</a:t>
            </a:r>
            <a:endParaRPr lang="el-GR" dirty="0">
              <a:latin typeface="Arial" panose="020B0604020202020204" pitchFamily="34" charset="0"/>
              <a:ea typeface="Open Sans"/>
              <a:cs typeface="Arial" panose="020B0604020202020204" pitchFamily="34" charset="0"/>
            </a:endParaRPr>
          </a:p>
        </p:txBody>
      </p:sp>
      <p:pic>
        <p:nvPicPr>
          <p:cNvPr id="8" name="Picture 7" descr="A person and a child sitting on a bed&#10;&#10;AI-generated content may be incorrect.">
            <a:extLst>
              <a:ext uri="{FF2B5EF4-FFF2-40B4-BE49-F238E27FC236}">
                <a16:creationId xmlns:a16="http://schemas.microsoft.com/office/drawing/2014/main" id="{B6A0D41E-6F93-354B-805E-16F95F180E8C}"/>
              </a:ext>
            </a:extLst>
          </p:cNvPr>
          <p:cNvPicPr>
            <a:picLocks noChangeAspect="1"/>
          </p:cNvPicPr>
          <p:nvPr/>
        </p:nvPicPr>
        <p:blipFill>
          <a:blip r:embed="rId3" cstate="print">
            <a:extLst>
              <a:ext uri="{28A0092B-C50C-407E-A947-70E740481C1C}">
                <a14:useLocalDpi xmlns:a14="http://schemas.microsoft.com/office/drawing/2010/main" val="0"/>
              </a:ext>
            </a:extLst>
          </a:blip>
          <a:srcRect l="31602" r="12772"/>
          <a:stretch>
            <a:fillRect/>
          </a:stretch>
        </p:blipFill>
        <p:spPr>
          <a:xfrm>
            <a:off x="11922425" y="-58266"/>
            <a:ext cx="8181675" cy="9808180"/>
          </a:xfrm>
          <a:prstGeom prst="rect">
            <a:avLst/>
          </a:prstGeom>
        </p:spPr>
      </p:pic>
      <p:sp>
        <p:nvSpPr>
          <p:cNvPr id="3" name="Slide Number Placeholder 10">
            <a:extLst>
              <a:ext uri="{FF2B5EF4-FFF2-40B4-BE49-F238E27FC236}">
                <a16:creationId xmlns:a16="http://schemas.microsoft.com/office/drawing/2014/main" id="{51B31F28-A252-323A-B255-7522B8CE5FD5}"/>
              </a:ext>
            </a:extLst>
          </p:cNvPr>
          <p:cNvSpPr txBox="1">
            <a:spLocks/>
          </p:cNvSpPr>
          <p:nvPr/>
        </p:nvSpPr>
        <p:spPr>
          <a:xfrm>
            <a:off x="700405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GR">
                <a:latin typeface="Arial" panose="020B0604020202020204" pitchFamily="34" charset="0"/>
                <a:cs typeface="Arial" panose="020B0604020202020204" pitchFamily="34" charset="0"/>
              </a:rPr>
              <a:pPr/>
              <a:t>3</a:t>
            </a:fld>
            <a:endParaRPr lang="en-GR"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object 6">
            <a:extLst>
              <a:ext uri="{FF2B5EF4-FFF2-40B4-BE49-F238E27FC236}">
                <a16:creationId xmlns:a16="http://schemas.microsoft.com/office/drawing/2014/main" id="{03505744-35A6-F96D-D5E4-B1D866A81E60}"/>
              </a:ext>
            </a:extLst>
          </p:cNvPr>
          <p:cNvGrpSpPr/>
          <p:nvPr/>
        </p:nvGrpSpPr>
        <p:grpSpPr>
          <a:xfrm>
            <a:off x="0" y="11141022"/>
            <a:ext cx="20104100" cy="167640"/>
            <a:chOff x="0" y="11141022"/>
            <a:chExt cx="20104100" cy="167640"/>
          </a:xfrm>
        </p:grpSpPr>
        <p:sp>
          <p:nvSpPr>
            <p:cNvPr id="31" name="object 7">
              <a:extLst>
                <a:ext uri="{FF2B5EF4-FFF2-40B4-BE49-F238E27FC236}">
                  <a16:creationId xmlns:a16="http://schemas.microsoft.com/office/drawing/2014/main" id="{A5CEEA5A-ED03-9978-EC75-B60D89A74CE4}"/>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8">
              <a:extLst>
                <a:ext uri="{FF2B5EF4-FFF2-40B4-BE49-F238E27FC236}">
                  <a16:creationId xmlns:a16="http://schemas.microsoft.com/office/drawing/2014/main" id="{DA454FD7-BFE6-ACA3-9FCE-7BC857998FB9}"/>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9">
              <a:extLst>
                <a:ext uri="{FF2B5EF4-FFF2-40B4-BE49-F238E27FC236}">
                  <a16:creationId xmlns:a16="http://schemas.microsoft.com/office/drawing/2014/main" id="{347368F5-B2B0-E5E8-164E-E5A93FBB3EFF}"/>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 descr="$PPTXTitle">
            <a:extLst>
              <a:ext uri="{FF2B5EF4-FFF2-40B4-BE49-F238E27FC236}">
                <a16:creationId xmlns:a16="http://schemas.microsoft.com/office/drawing/2014/main" id="{2DAA78CE-E3EB-B41F-A307-80F81FE8FE69}"/>
              </a:ext>
            </a:extLst>
          </p:cNvPr>
          <p:cNvSpPr txBox="1">
            <a:spLocks noGrp="1"/>
          </p:cNvSpPr>
          <p:nvPr>
            <p:ph type="title"/>
          </p:nvPr>
        </p:nvSpPr>
        <p:spPr>
          <a:xfrm>
            <a:off x="2124795" y="2758602"/>
            <a:ext cx="14627786" cy="1430519"/>
          </a:xfrm>
          <a:prstGeom prst="rect">
            <a:avLst/>
          </a:prstGeom>
        </p:spPr>
        <p:txBody>
          <a:bodyPr vert="horz" wrap="square" lIns="0" tIns="14604" rIns="0" bIns="0" rtlCol="0">
            <a:spAutoFit/>
          </a:bodyPr>
          <a:lstStyle/>
          <a:p>
            <a:pPr marL="698500" indent="-685800">
              <a:spcBef>
                <a:spcPts val="114"/>
              </a:spcBef>
              <a:buBlip>
                <a:blip r:embed="rId2"/>
              </a:buBlip>
            </a:pPr>
            <a:r>
              <a:rPr lang="el-GR" dirty="0">
                <a:ea typeface="Open Sans"/>
                <a:cs typeface="Open Sans"/>
              </a:rPr>
              <a:t>ΣΕ ΠΟΙΟΥΣ ΑΠΕΥΘΥΝΕΤΑΙ ΤΟ ΠΡΟΓΡΑΜΜΑ </a:t>
            </a:r>
            <a:r>
              <a:rPr lang="en-US" dirty="0">
                <a:latin typeface="Arial" panose="020B0604020202020204" pitchFamily="34" charset="0"/>
                <a:ea typeface="Open Sans"/>
                <a:cs typeface="Arial" panose="020B0604020202020204" pitchFamily="34" charset="0"/>
              </a:rPr>
              <a:t>TRIPLE</a:t>
            </a:r>
            <a:r>
              <a:rPr lang="el-GR" dirty="0">
                <a:latin typeface="Arial" panose="020B0604020202020204" pitchFamily="34" charset="0"/>
                <a:ea typeface="Open Sans"/>
                <a:cs typeface="Arial" panose="020B0604020202020204" pitchFamily="34" charset="0"/>
              </a:rPr>
              <a:t> </a:t>
            </a:r>
            <a:r>
              <a:rPr lang="en-US" dirty="0">
                <a:latin typeface="Arial" panose="020B0604020202020204" pitchFamily="34" charset="0"/>
                <a:ea typeface="Open Sans"/>
                <a:cs typeface="Arial" panose="020B0604020202020204" pitchFamily="34" charset="0"/>
              </a:rPr>
              <a:t>P</a:t>
            </a:r>
            <a:r>
              <a:rPr lang="el-GR" dirty="0">
                <a:latin typeface="Arial" panose="020B0604020202020204" pitchFamily="34" charset="0"/>
                <a:ea typeface="Open Sans"/>
                <a:cs typeface="Arial" panose="020B0604020202020204" pitchFamily="34" charset="0"/>
              </a:rPr>
              <a:t> ΓΙΑ ΕΦΗΒΟΥΣ; </a:t>
            </a:r>
            <a:r>
              <a:rPr lang="en-US" dirty="0">
                <a:latin typeface="Arial" panose="020B0604020202020204" pitchFamily="34" charset="0"/>
                <a:ea typeface="Open Sans"/>
                <a:cs typeface="Arial" panose="020B0604020202020204" pitchFamily="34" charset="0"/>
              </a:rPr>
              <a:t> </a:t>
            </a:r>
            <a:endParaRPr lang="en-GB" dirty="0">
              <a:latin typeface="Arial" panose="020B0604020202020204" pitchFamily="34" charset="0"/>
              <a:ea typeface="Open Sans" panose="020B0606030504020204" pitchFamily="34" charset="0"/>
              <a:cs typeface="Arial" panose="020B0604020202020204" pitchFamily="34" charset="0"/>
            </a:endParaRPr>
          </a:p>
        </p:txBody>
      </p:sp>
      <p:sp>
        <p:nvSpPr>
          <p:cNvPr id="8" name="object 4">
            <a:extLst>
              <a:ext uri="{FF2B5EF4-FFF2-40B4-BE49-F238E27FC236}">
                <a16:creationId xmlns:a16="http://schemas.microsoft.com/office/drawing/2014/main" id="{B752101D-DCDB-73D4-8CF8-9CF01856C22F}"/>
              </a:ext>
            </a:extLst>
          </p:cNvPr>
          <p:cNvSpPr txBox="1"/>
          <p:nvPr/>
        </p:nvSpPr>
        <p:spPr>
          <a:xfrm>
            <a:off x="2831853" y="4394073"/>
            <a:ext cx="14155356" cy="2568652"/>
          </a:xfrm>
          <a:prstGeom prst="rect">
            <a:avLst/>
          </a:prstGeom>
        </p:spPr>
        <p:txBody>
          <a:bodyPr vert="horz" wrap="square" lIns="0" tIns="16510" rIns="0" bIns="0" rtlCol="0" anchor="t">
            <a:spAutoFit/>
          </a:bodyPr>
          <a:lstStyle/>
          <a:p>
            <a:pPr marL="12700">
              <a:spcBef>
                <a:spcPts val="3050"/>
              </a:spcBef>
            </a:pPr>
            <a:r>
              <a:rPr lang="el-GR" sz="2000" spc="-20" dirty="0">
                <a:latin typeface="Arial" panose="020B0604020202020204" pitchFamily="34" charset="0"/>
                <a:ea typeface="Open Sans"/>
                <a:cs typeface="Arial" panose="020B0604020202020204" pitchFamily="34" charset="0"/>
              </a:rPr>
              <a:t>Το </a:t>
            </a:r>
            <a:r>
              <a:rPr lang="el-GR" sz="2000" b="1" spc="-20" dirty="0" err="1">
                <a:latin typeface="Arial" panose="020B0604020202020204" pitchFamily="34" charset="0"/>
                <a:ea typeface="Open Sans"/>
                <a:cs typeface="Arial" panose="020B0604020202020204" pitchFamily="34" charset="0"/>
              </a:rPr>
              <a:t>Triple</a:t>
            </a:r>
            <a:r>
              <a:rPr lang="el-GR" sz="2000" b="1" spc="-20" dirty="0">
                <a:latin typeface="Arial" panose="020B0604020202020204" pitchFamily="34" charset="0"/>
                <a:ea typeface="Open Sans"/>
                <a:cs typeface="Arial" panose="020B0604020202020204" pitchFamily="34" charset="0"/>
              </a:rPr>
              <a:t> P για εφήβους </a:t>
            </a:r>
            <a:r>
              <a:rPr lang="el-GR" sz="2000" spc="-20" dirty="0">
                <a:latin typeface="Arial" panose="020B0604020202020204" pitchFamily="34" charset="0"/>
                <a:ea typeface="Open Sans"/>
                <a:cs typeface="Arial" panose="020B0604020202020204" pitchFamily="34" charset="0"/>
              </a:rPr>
              <a:t>είναι ένα εξειδικευμένο πρόγραμμα Θετικής </a:t>
            </a:r>
            <a:r>
              <a:rPr lang="el-GR" sz="2000" spc="-20" dirty="0" err="1">
                <a:latin typeface="Arial" panose="020B0604020202020204" pitchFamily="34" charset="0"/>
                <a:ea typeface="Open Sans"/>
                <a:cs typeface="Arial" panose="020B0604020202020204" pitchFamily="34" charset="0"/>
              </a:rPr>
              <a:t>Γονεϊκότητας</a:t>
            </a:r>
            <a:r>
              <a:rPr lang="el-GR" sz="2000" spc="-20" dirty="0">
                <a:latin typeface="Arial" panose="020B0604020202020204" pitchFamily="34" charset="0"/>
                <a:ea typeface="Open Sans"/>
                <a:cs typeface="Arial" panose="020B0604020202020204" pitchFamily="34" charset="0"/>
              </a:rPr>
              <a:t>, σχεδιασμένο για γονείς παιδιών ηλικίας 12 έως 16 ετών. Στόχος του είναι να παρέχει στους γονείς στρατηγικές και δεξιότητες για να στηρίξουν τους εφήβους τους στην ανάπτυξη υγιών συμπεριφορών, στην αντιμετώπιση προκλήσεων της εφηβείας και στη βελτίωση της επικοινωνίας και της σχέσης γονέα–παιδιού.</a:t>
            </a:r>
          </a:p>
          <a:p>
            <a:pPr marL="12700">
              <a:spcBef>
                <a:spcPts val="3050"/>
              </a:spcBef>
            </a:pPr>
            <a:r>
              <a:rPr lang="el-GR" sz="2000" spc="-20" dirty="0">
                <a:latin typeface="Arial" panose="020B0604020202020204" pitchFamily="34" charset="0"/>
                <a:ea typeface="Open Sans"/>
                <a:cs typeface="Arial" panose="020B0604020202020204" pitchFamily="34" charset="0"/>
              </a:rPr>
              <a:t>Το Πρόγραμμα είναι κατάλληλο τόσο για γονείς που αντιμετωπίζουν προβλήματα συμπεριφοράς ή δυσκολίες στην καθημερινή ζωή με τον έφηβο, όσο και για εκείνους που επιθυμούν να ενισχύσουν τις </a:t>
            </a:r>
            <a:r>
              <a:rPr lang="el-GR" sz="2000" spc="-20" dirty="0" err="1">
                <a:latin typeface="Arial" panose="020B0604020202020204" pitchFamily="34" charset="0"/>
                <a:ea typeface="Open Sans"/>
                <a:cs typeface="Arial" panose="020B0604020202020204" pitchFamily="34" charset="0"/>
              </a:rPr>
              <a:t>γονεϊκές</a:t>
            </a:r>
            <a:r>
              <a:rPr lang="el-GR" sz="2000" spc="-20" dirty="0">
                <a:latin typeface="Arial" panose="020B0604020202020204" pitchFamily="34" charset="0"/>
                <a:ea typeface="Open Sans"/>
                <a:cs typeface="Arial" panose="020B0604020202020204" pitchFamily="34" charset="0"/>
              </a:rPr>
              <a:t> τους δεξιότητες και να προλάβουν πιθανά προβλήματα στην εφηβική περίοδο.</a:t>
            </a:r>
          </a:p>
        </p:txBody>
      </p:sp>
      <p:sp>
        <p:nvSpPr>
          <p:cNvPr id="12" name="Slide Number Placeholder 10">
            <a:extLst>
              <a:ext uri="{FF2B5EF4-FFF2-40B4-BE49-F238E27FC236}">
                <a16:creationId xmlns:a16="http://schemas.microsoft.com/office/drawing/2014/main" id="{EB343993-E635-490A-C3B1-8795B429D10E}"/>
              </a:ext>
            </a:extLst>
          </p:cNvPr>
          <p:cNvSpPr txBox="1">
            <a:spLocks/>
          </p:cNvSpPr>
          <p:nvPr/>
        </p:nvSpPr>
        <p:spPr>
          <a:xfrm>
            <a:off x="1444061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GR">
                <a:latin typeface="Arial" panose="020B0604020202020204" pitchFamily="34" charset="0"/>
                <a:cs typeface="Arial" panose="020B0604020202020204" pitchFamily="34" charset="0"/>
              </a:rPr>
              <a:pPr/>
              <a:t>4</a:t>
            </a:fld>
            <a:endParaRPr lang="en-GR"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45473-093D-2EF9-9507-E948401A1678}"/>
            </a:ext>
          </a:extLst>
        </p:cNvPr>
        <p:cNvGrpSpPr/>
        <p:nvPr/>
      </p:nvGrpSpPr>
      <p:grpSpPr>
        <a:xfrm>
          <a:off x="0" y="0"/>
          <a:ext cx="0" cy="0"/>
          <a:chOff x="0" y="0"/>
          <a:chExt cx="0" cy="0"/>
        </a:xfrm>
      </p:grpSpPr>
      <p:grpSp>
        <p:nvGrpSpPr>
          <p:cNvPr id="30" name="object 6">
            <a:extLst>
              <a:ext uri="{FF2B5EF4-FFF2-40B4-BE49-F238E27FC236}">
                <a16:creationId xmlns:a16="http://schemas.microsoft.com/office/drawing/2014/main" id="{230B19FF-FBC5-6D07-D781-9FAD5AE419D4}"/>
              </a:ext>
            </a:extLst>
          </p:cNvPr>
          <p:cNvGrpSpPr/>
          <p:nvPr/>
        </p:nvGrpSpPr>
        <p:grpSpPr>
          <a:xfrm>
            <a:off x="0" y="11141022"/>
            <a:ext cx="20104100" cy="167640"/>
            <a:chOff x="0" y="11141022"/>
            <a:chExt cx="20104100" cy="167640"/>
          </a:xfrm>
        </p:grpSpPr>
        <p:sp>
          <p:nvSpPr>
            <p:cNvPr id="31" name="object 7">
              <a:extLst>
                <a:ext uri="{FF2B5EF4-FFF2-40B4-BE49-F238E27FC236}">
                  <a16:creationId xmlns:a16="http://schemas.microsoft.com/office/drawing/2014/main" id="{6DBFDCE0-A95E-D3D4-287D-4E926FA98684}"/>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 name="object 8">
              <a:extLst>
                <a:ext uri="{FF2B5EF4-FFF2-40B4-BE49-F238E27FC236}">
                  <a16:creationId xmlns:a16="http://schemas.microsoft.com/office/drawing/2014/main" id="{E66A9F12-FDCC-11BA-FB85-CBD658DC86DC}"/>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 name="object 9">
              <a:extLst>
                <a:ext uri="{FF2B5EF4-FFF2-40B4-BE49-F238E27FC236}">
                  <a16:creationId xmlns:a16="http://schemas.microsoft.com/office/drawing/2014/main" id="{1A9632D1-23A7-5FF8-157B-FCD8BAF15BB9}"/>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35" name="object 3" descr="$PPTXTitle">
            <a:extLst>
              <a:ext uri="{FF2B5EF4-FFF2-40B4-BE49-F238E27FC236}">
                <a16:creationId xmlns:a16="http://schemas.microsoft.com/office/drawing/2014/main" id="{830A1707-2BF6-7014-11D0-9ABAE089387B}"/>
              </a:ext>
            </a:extLst>
          </p:cNvPr>
          <p:cNvSpPr txBox="1">
            <a:spLocks noGrp="1"/>
          </p:cNvSpPr>
          <p:nvPr>
            <p:ph type="title"/>
          </p:nvPr>
        </p:nvSpPr>
        <p:spPr>
          <a:xfrm>
            <a:off x="2051050" y="7368859"/>
            <a:ext cx="14627786" cy="691855"/>
          </a:xfrm>
          <a:prstGeom prst="rect">
            <a:avLst/>
          </a:prstGeom>
        </p:spPr>
        <p:txBody>
          <a:bodyPr vert="horz" wrap="square" lIns="0" tIns="14604" rIns="0" bIns="0" rtlCol="0" anchor="t">
            <a:spAutoFit/>
          </a:bodyPr>
          <a:lstStyle/>
          <a:p>
            <a:pPr marL="698500" indent="-685800">
              <a:spcBef>
                <a:spcPts val="114"/>
              </a:spcBef>
              <a:buBlip>
                <a:blip r:embed="rId3"/>
              </a:buBlip>
            </a:pPr>
            <a:r>
              <a:rPr lang="el-GR" sz="4400" dirty="0">
                <a:latin typeface="Arial" panose="020B0604020202020204" pitchFamily="34" charset="0"/>
                <a:cs typeface="Arial" panose="020B0604020202020204" pitchFamily="34" charset="0"/>
              </a:rPr>
              <a:t>ΤΙ ΠΡΟΣΦΕΡΕΙ ΤΟ TRIPLE P;</a:t>
            </a:r>
            <a:endParaRPr sz="4400" dirty="0">
              <a:latin typeface="Arial" panose="020B0604020202020204" pitchFamily="34" charset="0"/>
              <a:ea typeface="Open Sans" panose="020B0606030504020204" pitchFamily="34" charset="0"/>
              <a:cs typeface="Arial" panose="020B0604020202020204" pitchFamily="34" charset="0"/>
            </a:endParaRPr>
          </a:p>
        </p:txBody>
      </p:sp>
      <p:sp>
        <p:nvSpPr>
          <p:cNvPr id="8" name="object 4">
            <a:extLst>
              <a:ext uri="{FF2B5EF4-FFF2-40B4-BE49-F238E27FC236}">
                <a16:creationId xmlns:a16="http://schemas.microsoft.com/office/drawing/2014/main" id="{8B2749B6-988B-5033-2AEC-0576063681CD}"/>
              </a:ext>
            </a:extLst>
          </p:cNvPr>
          <p:cNvSpPr txBox="1"/>
          <p:nvPr/>
        </p:nvSpPr>
        <p:spPr>
          <a:xfrm>
            <a:off x="2831852" y="2814346"/>
            <a:ext cx="15830797" cy="1863331"/>
          </a:xfrm>
          <a:prstGeom prst="rect">
            <a:avLst/>
          </a:prstGeom>
        </p:spPr>
        <p:txBody>
          <a:bodyPr vert="horz" wrap="square" lIns="0" tIns="16510" rIns="0" bIns="0" rtlCol="0" anchor="t">
            <a:spAutoFit/>
          </a:bodyPr>
          <a:lstStyle/>
          <a:p>
            <a:pPr marL="16510" algn="l">
              <a:spcBef>
                <a:spcPts val="130"/>
              </a:spcBef>
              <a:defRPr/>
            </a:pPr>
            <a:r>
              <a:rPr lang="el-GR" sz="2000" spc="-20" dirty="0">
                <a:latin typeface="Arial" panose="020B0604020202020204" pitchFamily="34" charset="0"/>
                <a:ea typeface="Open Sans"/>
                <a:cs typeface="Arial" panose="020B0604020202020204" pitchFamily="34" charset="0"/>
              </a:rPr>
              <a:t>Το Υπουργείο Υγείας σε συνεργασία με τ</a:t>
            </a:r>
            <a:r>
              <a:rPr lang="en-GB" sz="2000" spc="-20" dirty="0">
                <a:latin typeface="Arial" panose="020B0604020202020204" pitchFamily="34" charset="0"/>
                <a:ea typeface="Open Sans"/>
                <a:cs typeface="Arial" panose="020B0604020202020204" pitchFamily="34" charset="0"/>
              </a:rPr>
              <a:t>o</a:t>
            </a:r>
            <a:r>
              <a:rPr lang="el-GR" sz="2000" spc="-20" dirty="0">
                <a:latin typeface="Arial" panose="020B0604020202020204" pitchFamily="34" charset="0"/>
                <a:ea typeface="Open Sans"/>
                <a:cs typeface="Arial" panose="020B0604020202020204" pitchFamily="34" charset="0"/>
              </a:rPr>
              <a:t> Γραφείο της </a:t>
            </a:r>
            <a:r>
              <a:rPr lang="en-GB" sz="2000" spc="-20" dirty="0">
                <a:latin typeface="Arial" panose="020B0604020202020204" pitchFamily="34" charset="0"/>
                <a:ea typeface="Open Sans"/>
                <a:cs typeface="Arial" panose="020B0604020202020204" pitchFamily="34" charset="0"/>
              </a:rPr>
              <a:t>UNICEF</a:t>
            </a:r>
            <a:r>
              <a:rPr lang="el-GR" sz="2000" spc="-20" dirty="0">
                <a:latin typeface="Arial" panose="020B0604020202020204" pitchFamily="34" charset="0"/>
                <a:ea typeface="Open Sans"/>
                <a:cs typeface="Arial" panose="020B0604020202020204" pitchFamily="34" charset="0"/>
              </a:rPr>
              <a:t> στην Ελλάδα, υλοποιεί πιλοτικά το πρόγραμμα </a:t>
            </a:r>
            <a:r>
              <a:rPr lang="el-GR" sz="2000" spc="-20" dirty="0" err="1">
                <a:latin typeface="Arial" panose="020B0604020202020204" pitchFamily="34" charset="0"/>
                <a:ea typeface="Open Sans"/>
                <a:cs typeface="Arial" panose="020B0604020202020204" pitchFamily="34" charset="0"/>
              </a:rPr>
              <a:t>Triple</a:t>
            </a:r>
            <a:r>
              <a:rPr lang="el-GR" sz="2000" spc="-20" dirty="0">
                <a:latin typeface="Arial" panose="020B0604020202020204" pitchFamily="34" charset="0"/>
                <a:ea typeface="Open Sans"/>
                <a:cs typeface="Arial" panose="020B0604020202020204" pitchFamily="34" charset="0"/>
              </a:rPr>
              <a:t> P για γονείς παιδιών 12-16 ετών σε συνεργασία με φορείς της πρωτοβάθμιας φροντίδας υγείας, επαγγελματίες των οποίων  έχουν λάβει εξειδικευμένη εκπαίδευση και πιστοποίηση. </a:t>
            </a:r>
            <a:endParaRPr lang="en-US" sz="2000" spc="-20" dirty="0">
              <a:latin typeface="Arial" panose="020B0604020202020204" pitchFamily="34" charset="0"/>
              <a:ea typeface="Open Sans"/>
              <a:cs typeface="Arial" panose="020B0604020202020204" pitchFamily="34" charset="0"/>
            </a:endParaRPr>
          </a:p>
          <a:p>
            <a:pPr marL="16510">
              <a:spcBef>
                <a:spcPts val="130"/>
              </a:spcBef>
              <a:defRPr/>
            </a:pPr>
            <a:endParaRPr lang="el-GR" sz="2000" spc="-20" dirty="0">
              <a:latin typeface="Arial" panose="020B0604020202020204" pitchFamily="34" charset="0"/>
              <a:ea typeface="Open Sans"/>
              <a:cs typeface="Arial" panose="020B0604020202020204" pitchFamily="34" charset="0"/>
            </a:endParaRPr>
          </a:p>
          <a:p>
            <a:pPr algn="just">
              <a:defRPr/>
            </a:pPr>
            <a:r>
              <a:rPr lang="el-GR" sz="2000" spc="-20" dirty="0">
                <a:latin typeface="Arial" panose="020B0604020202020204" pitchFamily="34" charset="0"/>
                <a:ea typeface="Open Sans"/>
                <a:cs typeface="Arial" panose="020B0604020202020204" pitchFamily="34" charset="0"/>
              </a:rPr>
              <a:t>Στόχος της πιλοτικής δράσης είναι η δωρεάν παροχή υποστήριξης σε γονείς παιδιών 12-16 ετών εξασφαλίζοντας πρόσβαση σε επιστημονικά τεκμηριωμένες πρακτικές που ενισχύουν την καθημερινότητα και τη συνολική ευημερία της οικογένειας.</a:t>
            </a:r>
          </a:p>
        </p:txBody>
      </p:sp>
      <p:sp>
        <p:nvSpPr>
          <p:cNvPr id="4" name="object 3" descr="$PPTXTitle">
            <a:extLst>
              <a:ext uri="{FF2B5EF4-FFF2-40B4-BE49-F238E27FC236}">
                <a16:creationId xmlns:a16="http://schemas.microsoft.com/office/drawing/2014/main" id="{9D072FE7-A419-9AF7-80BC-83FA0873504A}"/>
              </a:ext>
            </a:extLst>
          </p:cNvPr>
          <p:cNvSpPr txBox="1">
            <a:spLocks/>
          </p:cNvSpPr>
          <p:nvPr/>
        </p:nvSpPr>
        <p:spPr>
          <a:xfrm>
            <a:off x="2051050" y="2089235"/>
            <a:ext cx="14627786" cy="691855"/>
          </a:xfrm>
          <a:prstGeom prst="rect">
            <a:avLst/>
          </a:prstGeom>
        </p:spPr>
        <p:txBody>
          <a:bodyPr vert="horz" wrap="square" lIns="0" tIns="14604" rIns="0" bIns="0" rtlCol="0">
            <a:spAutoFit/>
          </a:bodyPr>
          <a:lstStyle>
            <a:lvl1pPr>
              <a:defRPr sz="4600" b="1" i="0">
                <a:solidFill>
                  <a:srgbClr val="121617"/>
                </a:solidFill>
                <a:latin typeface="Arial"/>
                <a:ea typeface="+mj-ea"/>
                <a:cs typeface="Arial"/>
              </a:defRPr>
            </a:lvl1pPr>
          </a:lstStyle>
          <a:p>
            <a:pPr marL="698500" marR="0" lvl="0" indent="-685800" defTabSz="914400" eaLnBrk="1" fontAlgn="auto" latinLnBrk="0" hangingPunct="1">
              <a:lnSpc>
                <a:spcPct val="100000"/>
              </a:lnSpc>
              <a:spcBef>
                <a:spcPts val="114"/>
              </a:spcBef>
              <a:spcAft>
                <a:spcPts val="0"/>
              </a:spcAft>
              <a:buClrTx/>
              <a:buSzTx/>
              <a:buFontTx/>
              <a:buBlip>
                <a:blip r:embed="rId3"/>
              </a:buBlip>
              <a:tabLst/>
              <a:defRPr/>
            </a:pPr>
            <a:r>
              <a:rPr kumimoji="0" lang="el-GR" sz="4400" b="1" i="0" u="none" strike="noStrike" kern="0" cap="none" spc="0" normalizeH="0" baseline="0" noProof="0" dirty="0">
                <a:ln>
                  <a:noFill/>
                </a:ln>
                <a:solidFill>
                  <a:srgbClr val="121617"/>
                </a:solidFill>
                <a:effectLst/>
                <a:uLnTx/>
                <a:uFillTx/>
                <a:latin typeface="Arial" panose="020B0604020202020204" pitchFamily="34" charset="0"/>
                <a:ea typeface="Open Sans" panose="020B0606030504020204" pitchFamily="34" charset="0"/>
                <a:cs typeface="Arial" panose="020B0604020202020204" pitchFamily="34" charset="0"/>
              </a:rPr>
              <a:t>ΠΩΣ ΥΛΟΠΟΙΕΙΤΑΙ ΣΤΗΝ ΕΛΛΑΔΑ</a:t>
            </a:r>
            <a:r>
              <a:rPr kumimoji="0" lang="el-GR" sz="4400" b="1" i="0" u="none" strike="noStrike" kern="0" cap="none" spc="0" normalizeH="0" baseline="0" noProof="0" dirty="0">
                <a:ln>
                  <a:noFill/>
                </a:ln>
                <a:solidFill>
                  <a:srgbClr val="121617"/>
                </a:solidFill>
                <a:effectLst/>
                <a:uLnTx/>
                <a:uFillTx/>
                <a:latin typeface="Arial" panose="020B0604020202020204" pitchFamily="34" charset="0"/>
                <a:cs typeface="Arial" panose="020B0604020202020204" pitchFamily="34" charset="0"/>
              </a:rPr>
              <a:t>;  </a:t>
            </a:r>
            <a:endParaRPr kumimoji="0" lang="el-GR" sz="4400" b="1" i="0" u="none" strike="noStrike" kern="0" cap="none" spc="0" normalizeH="0" baseline="0" noProof="0" dirty="0">
              <a:ln>
                <a:noFill/>
              </a:ln>
              <a:solidFill>
                <a:srgbClr val="121617"/>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 name="object 4">
            <a:extLst>
              <a:ext uri="{FF2B5EF4-FFF2-40B4-BE49-F238E27FC236}">
                <a16:creationId xmlns:a16="http://schemas.microsoft.com/office/drawing/2014/main" id="{5F5428F2-06DA-8D43-CCF3-2867FA10D531}"/>
              </a:ext>
            </a:extLst>
          </p:cNvPr>
          <p:cNvSpPr txBox="1"/>
          <p:nvPr/>
        </p:nvSpPr>
        <p:spPr>
          <a:xfrm>
            <a:off x="2831851" y="5778498"/>
            <a:ext cx="15830797" cy="1247777"/>
          </a:xfrm>
          <a:prstGeom prst="rect">
            <a:avLst/>
          </a:prstGeom>
        </p:spPr>
        <p:txBody>
          <a:bodyPr vert="horz" wrap="square" lIns="0" tIns="16510" rIns="0" bIns="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Το </a:t>
            </a:r>
            <a:r>
              <a:rPr kumimoji="0" lang="el-GR" sz="2000" b="0" i="0" u="none" strike="noStrike" kern="0" cap="none" spc="-20" normalizeH="0" baseline="0" noProof="0" dirty="0" err="1">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Triple</a:t>
            </a: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 P δεν αποτελεί ένα ενιαίο ή «</a:t>
            </a:r>
            <a:r>
              <a:rPr kumimoji="0" lang="el-GR" sz="2000" b="0" i="0" u="none" strike="noStrike" kern="0" cap="none" spc="-20" normalizeH="0" baseline="0" noProof="0" dirty="0" err="1">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one-size-fits-all</a:t>
            </a: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 πρόγραμμα. Αντιθέτως, είναι ένα ευέλικτο και </a:t>
            </a:r>
            <a:r>
              <a:rPr kumimoji="0" lang="el-GR" sz="2000" b="0" i="0" u="none" strike="noStrike" kern="0" cap="none" spc="-20" normalizeH="0" baseline="0" noProof="0" dirty="0" err="1">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πολυεπίπεδο</a:t>
            </a: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 σύστημα υποστήριξης, το οποίο προσαρμόζεται στις εξατομικευμένες ανάγκες κάθε οικογένειας.</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Προσφέρει διαφορετικούς τύπους και επίπεδα παρέμβασης, επιτρέποντας στους γονείς να λάβουν ακριβώς το είδος και τον βαθμό υποστήριξης που χρειάζονται, από σύντομες, </a:t>
            </a:r>
            <a:r>
              <a:rPr kumimoji="0" lang="el-GR" sz="2000" b="0" i="0" u="none" strike="noStrike" kern="0" cap="none" spc="-20" normalizeH="0" baseline="0" noProof="0" dirty="0" err="1">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στοχευμένες</a:t>
            </a: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 πληροφορίες έως πιο αναλυτική και συστηματική καθοδήγηση.</a:t>
            </a:r>
          </a:p>
        </p:txBody>
      </p:sp>
      <p:sp>
        <p:nvSpPr>
          <p:cNvPr id="6" name="object 3" descr="$PPTXTitle">
            <a:extLst>
              <a:ext uri="{FF2B5EF4-FFF2-40B4-BE49-F238E27FC236}">
                <a16:creationId xmlns:a16="http://schemas.microsoft.com/office/drawing/2014/main" id="{DF668440-C929-0D76-6F02-411A2833ACF2}"/>
              </a:ext>
            </a:extLst>
          </p:cNvPr>
          <p:cNvSpPr txBox="1">
            <a:spLocks/>
          </p:cNvSpPr>
          <p:nvPr/>
        </p:nvSpPr>
        <p:spPr>
          <a:xfrm>
            <a:off x="2051050" y="5077394"/>
            <a:ext cx="14627786" cy="691855"/>
          </a:xfrm>
          <a:prstGeom prst="rect">
            <a:avLst/>
          </a:prstGeom>
        </p:spPr>
        <p:txBody>
          <a:bodyPr vert="horz" wrap="square" lIns="0" tIns="14604" rIns="0" bIns="0" rtlCol="0">
            <a:spAutoFit/>
          </a:bodyPr>
          <a:lstStyle>
            <a:lvl1pPr>
              <a:defRPr sz="4600" b="1" i="0">
                <a:solidFill>
                  <a:srgbClr val="121617"/>
                </a:solidFill>
                <a:latin typeface="Arial"/>
                <a:ea typeface="+mj-ea"/>
                <a:cs typeface="Arial"/>
              </a:defRPr>
            </a:lvl1pPr>
          </a:lstStyle>
          <a:p>
            <a:pPr marL="698500" marR="0" lvl="0" indent="-685800" defTabSz="914400" eaLnBrk="1" fontAlgn="auto" latinLnBrk="0" hangingPunct="1">
              <a:lnSpc>
                <a:spcPct val="100000"/>
              </a:lnSpc>
              <a:spcBef>
                <a:spcPts val="114"/>
              </a:spcBef>
              <a:spcAft>
                <a:spcPts val="0"/>
              </a:spcAft>
              <a:buClrTx/>
              <a:buSzTx/>
              <a:buFontTx/>
              <a:buBlip>
                <a:blip r:embed="rId3"/>
              </a:buBlip>
              <a:tabLst/>
              <a:defRPr/>
            </a:pPr>
            <a:r>
              <a:rPr kumimoji="0" lang="el-GR" sz="4400" b="1" i="0" u="none" strike="noStrike" kern="0" cap="none" spc="0" normalizeH="0" baseline="0" noProof="0" dirty="0">
                <a:ln>
                  <a:noFill/>
                </a:ln>
                <a:solidFill>
                  <a:srgbClr val="121617"/>
                </a:solidFill>
                <a:effectLst/>
                <a:uLnTx/>
                <a:uFillTx/>
                <a:latin typeface="Arial" panose="020B0604020202020204" pitchFamily="34" charset="0"/>
                <a:ea typeface="Open Sans" panose="020B0606030504020204" pitchFamily="34" charset="0"/>
                <a:cs typeface="Arial" panose="020B0604020202020204" pitchFamily="34" charset="0"/>
              </a:rPr>
              <a:t>ΤΙ ΠΕΡΙΛΑΜΒΑΝΕΙ ΤΟ ΠΡΟΓΡΑΜΜΑ; </a:t>
            </a:r>
            <a:r>
              <a:rPr kumimoji="0" lang="en-US" sz="4400" b="1" i="0" u="none" strike="noStrike" kern="0" cap="none" spc="0" normalizeH="0" baseline="0" noProof="0" dirty="0">
                <a:ln>
                  <a:noFill/>
                </a:ln>
                <a:solidFill>
                  <a:srgbClr val="121617"/>
                </a:solidFill>
                <a:effectLst/>
                <a:uLnTx/>
                <a:uFillTx/>
                <a:latin typeface="Arial" panose="020B0604020202020204" pitchFamily="34" charset="0"/>
                <a:ea typeface="Open Sans" panose="020B0606030504020204" pitchFamily="34" charset="0"/>
                <a:cs typeface="Arial" panose="020B0604020202020204" pitchFamily="34" charset="0"/>
              </a:rPr>
              <a:t> </a:t>
            </a:r>
            <a:endParaRPr kumimoji="0" lang="el-GR" sz="4400" b="1" i="0" u="none" strike="noStrike" kern="0" cap="none" spc="0" normalizeH="0" baseline="0" noProof="0" dirty="0">
              <a:ln>
                <a:noFill/>
              </a:ln>
              <a:solidFill>
                <a:srgbClr val="121617"/>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84C3B52D-19C1-7383-5845-1FF4624D33F7}"/>
              </a:ext>
            </a:extLst>
          </p:cNvPr>
          <p:cNvSpPr txBox="1">
            <a:spLocks/>
          </p:cNvSpPr>
          <p:nvPr/>
        </p:nvSpPr>
        <p:spPr>
          <a:xfrm>
            <a:off x="1444061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GR" sz="1450" b="1" i="0" u="none" strike="noStrike" kern="0" cap="none" spc="300" normalizeH="0" baseline="0" noProof="0">
                <a:ln>
                  <a:noFill/>
                </a:ln>
                <a:solidFill>
                  <a:srgbClr val="CFD1D0"/>
                </a:solidFill>
                <a:effectLst/>
                <a:uLnTx/>
                <a:uFillTx/>
                <a:latin typeface="Arial" panose="020B0604020202020204" pitchFamily="34" charset="0"/>
                <a:cs typeface="Arial" panose="020B0604020202020204" pitchFamily="34" charset="0"/>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R" sz="1450" b="1" i="0" u="none" strike="noStrike" kern="0" cap="none" spc="300" normalizeH="0" baseline="0" noProof="0" dirty="0">
              <a:ln>
                <a:noFill/>
              </a:ln>
              <a:solidFill>
                <a:srgbClr val="CFD1D0"/>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E9B8B39-057C-2222-268E-869BC7A92DAA}"/>
              </a:ext>
            </a:extLst>
          </p:cNvPr>
          <p:cNvSpPr txBox="1"/>
          <p:nvPr/>
        </p:nvSpPr>
        <p:spPr>
          <a:xfrm>
            <a:off x="2831851" y="8065036"/>
            <a:ext cx="14840197" cy="1323439"/>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Το </a:t>
            </a:r>
            <a:r>
              <a:rPr kumimoji="0" lang="el-GR" sz="2000" b="0" i="0" u="none" strike="noStrike" kern="0" cap="none" spc="-20" normalizeH="0" baseline="0" noProof="0" dirty="0" err="1">
                <a:ln>
                  <a:noFill/>
                </a:ln>
                <a:effectLst/>
                <a:uLnTx/>
                <a:uFillTx/>
                <a:latin typeface="Arial" panose="020B0604020202020204" pitchFamily="34" charset="0"/>
                <a:ea typeface="Open Sans"/>
                <a:cs typeface="Arial" panose="020B0604020202020204" pitchFamily="34" charset="0"/>
              </a:rPr>
              <a:t>Triple</a:t>
            </a:r>
            <a:r>
              <a:rPr kumimoji="0"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 P προσφέρει κλιμακωτή υποστήριξη, ώστε κάθε οικογένεια να βρίσκει τη μορφή που ταιριάζει στις ανάγκες της:</a:t>
            </a:r>
          </a:p>
          <a:p>
            <a:pPr marL="285750" indent="-285750" algn="l">
              <a:buFont typeface="Wingdings" panose="05000000000000000000" pitchFamily="2" charset="2"/>
              <a:buChar char="Ø"/>
              <a:defRPr/>
            </a:pPr>
            <a:r>
              <a:rPr lang="el-GR" sz="2000" b="1" spc="-20" dirty="0">
                <a:latin typeface="Arial" panose="020B0604020202020204" pitchFamily="34" charset="0"/>
                <a:ea typeface="Open Sans"/>
                <a:cs typeface="Arial" panose="020B0604020202020204" pitchFamily="34" charset="0"/>
              </a:rPr>
              <a:t>Ομάδες Συμβουλευτικής Παρέμβασης</a:t>
            </a:r>
            <a:r>
              <a:rPr lang="el-GR" sz="2000" spc="-20" dirty="0">
                <a:latin typeface="Arial" panose="020B0604020202020204" pitchFamily="34" charset="0"/>
                <a:ea typeface="Open Sans"/>
                <a:cs typeface="Arial" panose="020B0604020202020204" pitchFamily="34" charset="0"/>
              </a:rPr>
              <a:t> (σεμινάρια)</a:t>
            </a:r>
            <a:r>
              <a:rPr lang="en-US" sz="2000" spc="-20" dirty="0">
                <a:latin typeface="Arial" panose="020B0604020202020204" pitchFamily="34" charset="0"/>
                <a:ea typeface="Open Sans"/>
                <a:cs typeface="Arial" panose="020B0604020202020204" pitchFamily="34" charset="0"/>
              </a:rPr>
              <a:t> </a:t>
            </a:r>
            <a:endParaRPr lang="el-GR" sz="2000" spc="-20" dirty="0">
              <a:latin typeface="Arial" panose="020B0604020202020204" pitchFamily="34" charset="0"/>
              <a:ea typeface="Open Sans"/>
              <a:cs typeface="Arial" panose="020B0604020202020204" pitchFamily="34" charset="0"/>
            </a:endParaRPr>
          </a:p>
          <a:p>
            <a:pPr marL="285750" indent="-285750" algn="l">
              <a:buFont typeface="Wingdings" panose="05000000000000000000" pitchFamily="2" charset="2"/>
              <a:buChar char="Ø"/>
              <a:defRPr/>
            </a:pPr>
            <a:r>
              <a:rPr lang="el-GR" sz="2000" b="1" spc="-20" dirty="0">
                <a:latin typeface="Arial" panose="020B0604020202020204" pitchFamily="34" charset="0"/>
                <a:ea typeface="Open Sans"/>
                <a:cs typeface="Arial" panose="020B0604020202020204" pitchFamily="34" charset="0"/>
              </a:rPr>
              <a:t>Ομάδες</a:t>
            </a:r>
            <a:r>
              <a:rPr kumimoji="0" lang="el-GR" sz="2000" b="1"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 </a:t>
            </a:r>
            <a:r>
              <a:rPr lang="el-GR" sz="2000" b="1" spc="-20" dirty="0">
                <a:latin typeface="Arial" panose="020B0604020202020204" pitchFamily="34" charset="0"/>
                <a:ea typeface="Open Sans"/>
                <a:cs typeface="Arial" panose="020B0604020202020204" pitchFamily="34" charset="0"/>
              </a:rPr>
              <a:t>θεραπευτικής παρέμβασης </a:t>
            </a:r>
            <a:r>
              <a:rPr lang="el-GR" sz="2000" spc="-20" dirty="0">
                <a:latin typeface="Arial" panose="020B0604020202020204" pitchFamily="34" charset="0"/>
                <a:ea typeface="Open Sans"/>
                <a:cs typeface="Arial" panose="020B0604020202020204" pitchFamily="34" charset="0"/>
              </a:rPr>
              <a:t>(ομάδες</a:t>
            </a:r>
            <a:r>
              <a:rPr kumimoji="0" lang="el-GR" sz="200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 </a:t>
            </a:r>
            <a:r>
              <a:rPr kumimoji="0"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γονέων</a:t>
            </a:r>
            <a:r>
              <a:rPr lang="el-GR" sz="2000" spc="-20" dirty="0">
                <a:latin typeface="Arial" panose="020B0604020202020204" pitchFamily="34" charset="0"/>
                <a:ea typeface="Open Sans"/>
                <a:cs typeface="Arial" panose="020B0604020202020204" pitchFamily="34" charset="0"/>
              </a:rPr>
              <a:t>)</a:t>
            </a:r>
            <a:r>
              <a:rPr kumimoji="0"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 με δομημένες συνεδρίες και ανταλλαγή εμπειριών.</a:t>
            </a:r>
            <a:endParaRPr lang="el-GR" dirty="0">
              <a:latin typeface="Arial" panose="020B0604020202020204" pitchFamily="34" charset="0"/>
              <a:cs typeface="Arial" panose="020B0604020202020204" pitchFamily="34" charset="0"/>
            </a:endParaRPr>
          </a:p>
          <a:p>
            <a:pPr marL="285750" marR="0" lvl="0" indent="-285750" algn="l"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1"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Εξατομικευμένη υποστήριξη </a:t>
            </a:r>
            <a:r>
              <a:rPr kumimoji="0"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με ατομικές συναντήσεις ή τηλεφωνική καθοδήγηση, όπου χρειάζεται.</a:t>
            </a:r>
            <a:endParaRPr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endParaRPr>
          </a:p>
        </p:txBody>
      </p:sp>
    </p:spTree>
    <p:extLst>
      <p:ext uri="{BB962C8B-B14F-4D97-AF65-F5344CB8AC3E}">
        <p14:creationId xmlns:p14="http://schemas.microsoft.com/office/powerpoint/2010/main" val="139707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7BF19-1C9E-347F-CB53-CAC499805F00}"/>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F9485EEF-37D0-CF3C-C21E-4B63E59DD86D}"/>
              </a:ext>
            </a:extLst>
          </p:cNvPr>
          <p:cNvSpPr txBox="1"/>
          <p:nvPr/>
        </p:nvSpPr>
        <p:spPr>
          <a:xfrm>
            <a:off x="8528050" y="4084238"/>
            <a:ext cx="9527522" cy="3094437"/>
          </a:xfrm>
          <a:prstGeom prst="rect">
            <a:avLst/>
          </a:prstGeom>
        </p:spPr>
        <p:txBody>
          <a:bodyPr vert="horz" wrap="square" lIns="0" tIns="16510" rIns="0" bIns="0" rtlCol="0" anchor="t">
            <a:spAutoFit/>
          </a:bodyPr>
          <a:lstStyle/>
          <a:p>
            <a:pPr algn="l"/>
            <a:r>
              <a:rPr lang="el-GR" sz="2000" spc="-80" dirty="0">
                <a:latin typeface="Arial" panose="020B0604020202020204" pitchFamily="34" charset="0"/>
                <a:ea typeface="Open Sans"/>
                <a:cs typeface="Arial" panose="020B0604020202020204" pitchFamily="34" charset="0"/>
              </a:rPr>
              <a:t>Τα σεμινάρια επικεντρώνονται στα πιο συνηθισμένα ζητήματα που αντιμετωπίζουν οι γονείς στην καθημερινότητά τους. </a:t>
            </a:r>
          </a:p>
          <a:p>
            <a:pPr algn="l"/>
            <a:endParaRPr lang="el-GR" sz="2000" spc="-80" dirty="0">
              <a:latin typeface="Arial" panose="020B0604020202020204" pitchFamily="34" charset="0"/>
              <a:ea typeface="Open Sans" panose="020B0606030504020204" pitchFamily="34" charset="0"/>
              <a:cs typeface="Arial" panose="020B0604020202020204" pitchFamily="34" charset="0"/>
            </a:endParaRPr>
          </a:p>
          <a:p>
            <a:pPr algn="l"/>
            <a:r>
              <a:rPr lang="el-GR" sz="2000" spc="-80" dirty="0">
                <a:latin typeface="Arial" panose="020B0604020202020204" pitchFamily="34" charset="0"/>
                <a:ea typeface="Open Sans"/>
                <a:cs typeface="Arial" panose="020B0604020202020204" pitchFamily="34" charset="0"/>
              </a:rPr>
              <a:t>Κάθε σεμινάριο διαρκεί περίπου 90 λεπτά και μπορείτε να παρακολουθήσετε ένα, δύο ή και τα τρία, ανάλογα με τις ανάγκες σας.</a:t>
            </a:r>
          </a:p>
          <a:p>
            <a:pPr algn="l"/>
            <a:endParaRPr lang="el-GR" sz="2000" spc="-80" dirty="0">
              <a:latin typeface="Arial" panose="020B0604020202020204" pitchFamily="34" charset="0"/>
              <a:ea typeface="Open Sans"/>
              <a:cs typeface="Arial" panose="020B0604020202020204" pitchFamily="34" charset="0"/>
            </a:endParaRPr>
          </a:p>
          <a:p>
            <a:pPr algn="l"/>
            <a:r>
              <a:rPr lang="el-GR" sz="2000" spc="-80" dirty="0">
                <a:latin typeface="Arial" panose="020B0604020202020204" pitchFamily="34" charset="0"/>
                <a:ea typeface="Open Sans"/>
                <a:cs typeface="Arial" panose="020B0604020202020204" pitchFamily="34" charset="0"/>
              </a:rPr>
              <a:t>Απευθύνονται σε γονείς ή κηδεμόνες παιδιών 12 έως 16 ετών, που ενδιαφέρονται να αποκτήσουν γενικές γνώσεις για την προώθηση της υγιούς ανάπτυξης του παιδιού τους. Τα σεμινάρια είναι επίσης χρήσιμα για γονείς που έχουν πιο συγκεκριμένες ανησυχίες σχετικά με τη συμπεριφορά ή την ανάπτυξη του παιδιού τους.</a:t>
            </a:r>
            <a:endParaRPr lang="en-US" sz="2000" spc="-80" dirty="0">
              <a:latin typeface="Arial" panose="020B0604020202020204" pitchFamily="34" charset="0"/>
              <a:ea typeface="Open Sans"/>
              <a:cs typeface="Arial" panose="020B0604020202020204" pitchFamily="34" charset="0"/>
            </a:endParaRPr>
          </a:p>
        </p:txBody>
      </p:sp>
      <p:grpSp>
        <p:nvGrpSpPr>
          <p:cNvPr id="26" name="object 6">
            <a:extLst>
              <a:ext uri="{FF2B5EF4-FFF2-40B4-BE49-F238E27FC236}">
                <a16:creationId xmlns:a16="http://schemas.microsoft.com/office/drawing/2014/main" id="{A8E3A4AF-07A1-A633-2EB2-7199289B8290}"/>
              </a:ext>
            </a:extLst>
          </p:cNvPr>
          <p:cNvGrpSpPr/>
          <p:nvPr/>
        </p:nvGrpSpPr>
        <p:grpSpPr>
          <a:xfrm>
            <a:off x="0" y="11141022"/>
            <a:ext cx="20104100" cy="167640"/>
            <a:chOff x="0" y="11141022"/>
            <a:chExt cx="20104100" cy="167640"/>
          </a:xfrm>
        </p:grpSpPr>
        <p:sp>
          <p:nvSpPr>
            <p:cNvPr id="27" name="object 7">
              <a:extLst>
                <a:ext uri="{FF2B5EF4-FFF2-40B4-BE49-F238E27FC236}">
                  <a16:creationId xmlns:a16="http://schemas.microsoft.com/office/drawing/2014/main" id="{8E09CFFB-855E-4200-0745-0E8A3D31D6BB}"/>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p>
          </p:txBody>
        </p:sp>
        <p:sp>
          <p:nvSpPr>
            <p:cNvPr id="28" name="object 8">
              <a:extLst>
                <a:ext uri="{FF2B5EF4-FFF2-40B4-BE49-F238E27FC236}">
                  <a16:creationId xmlns:a16="http://schemas.microsoft.com/office/drawing/2014/main" id="{EA8579CB-DDAB-3A4F-D11A-106DFCA8BC9D}"/>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p>
          </p:txBody>
        </p:sp>
        <p:sp>
          <p:nvSpPr>
            <p:cNvPr id="29" name="object 9">
              <a:extLst>
                <a:ext uri="{FF2B5EF4-FFF2-40B4-BE49-F238E27FC236}">
                  <a16:creationId xmlns:a16="http://schemas.microsoft.com/office/drawing/2014/main" id="{A47EC95C-154E-82B4-131A-3776E26F8C80}"/>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p>
          </p:txBody>
        </p:sp>
      </p:grpSp>
      <p:sp>
        <p:nvSpPr>
          <p:cNvPr id="5" name="object 3" descr="$PPTXTitle">
            <a:extLst>
              <a:ext uri="{FF2B5EF4-FFF2-40B4-BE49-F238E27FC236}">
                <a16:creationId xmlns:a16="http://schemas.microsoft.com/office/drawing/2014/main" id="{22887FCD-E2B9-8E3B-5E48-06E178E5F3EA}"/>
              </a:ext>
            </a:extLst>
          </p:cNvPr>
          <p:cNvSpPr txBox="1">
            <a:spLocks/>
          </p:cNvSpPr>
          <p:nvPr/>
        </p:nvSpPr>
        <p:spPr>
          <a:xfrm>
            <a:off x="7842250" y="2454275"/>
            <a:ext cx="10648534" cy="1430519"/>
          </a:xfrm>
          <a:prstGeom prst="rect">
            <a:avLst/>
          </a:prstGeom>
        </p:spPr>
        <p:txBody>
          <a:bodyPr vert="horz" wrap="square" lIns="0" tIns="14604" rIns="0" bIns="0" rtlCol="0" anchor="t">
            <a:spAutoFit/>
          </a:bodyPr>
          <a:lstStyle>
            <a:lvl1pPr>
              <a:defRPr sz="4600" b="1" i="0">
                <a:solidFill>
                  <a:srgbClr val="121617"/>
                </a:solidFill>
                <a:latin typeface="Arial"/>
                <a:ea typeface="+mj-ea"/>
                <a:cs typeface="Arial"/>
              </a:defRPr>
            </a:lvl1pPr>
          </a:lstStyle>
          <a:p>
            <a:pPr marL="698500" indent="-685800">
              <a:spcBef>
                <a:spcPts val="114"/>
              </a:spcBef>
              <a:buBlip>
                <a:blip r:embed="rId2"/>
              </a:buBlip>
            </a:pPr>
            <a:r>
              <a:rPr lang="el-GR" dirty="0">
                <a:ea typeface="Open Sans"/>
                <a:cs typeface="Open Sans"/>
              </a:rPr>
              <a:t>ΟΜΑΔΕΣ ΣΥΜΒΟΥΛΕΥΤΙΚΗΣ ΠΑΡΕΜΒΑΣΗΣ (ΣΕΜΙΝΑΡΙΑ)</a:t>
            </a:r>
            <a:r>
              <a:rPr lang="en-US" dirty="0">
                <a:ea typeface="Open Sans"/>
                <a:cs typeface="Open Sans"/>
              </a:rPr>
              <a:t> </a:t>
            </a:r>
            <a:endParaRPr lang="el-GR" dirty="0">
              <a:ea typeface="Open Sans"/>
              <a:cs typeface="Open Sans"/>
            </a:endParaRPr>
          </a:p>
        </p:txBody>
      </p:sp>
      <p:pic>
        <p:nvPicPr>
          <p:cNvPr id="8" name="Picture 7" descr="A person wearing headphones and using a computer&#10;&#10;AI-generated content may be incorrect.">
            <a:extLst>
              <a:ext uri="{FF2B5EF4-FFF2-40B4-BE49-F238E27FC236}">
                <a16:creationId xmlns:a16="http://schemas.microsoft.com/office/drawing/2014/main" id="{456F4A4A-073D-9D87-FFC9-C395004775AA}"/>
              </a:ext>
            </a:extLst>
          </p:cNvPr>
          <p:cNvPicPr>
            <a:picLocks noChangeAspect="1"/>
          </p:cNvPicPr>
          <p:nvPr/>
        </p:nvPicPr>
        <p:blipFill>
          <a:blip r:embed="rId3">
            <a:extLst>
              <a:ext uri="{28A0092B-C50C-407E-A947-70E740481C1C}">
                <a14:useLocalDpi xmlns:a14="http://schemas.microsoft.com/office/drawing/2010/main" val="0"/>
              </a:ext>
            </a:extLst>
          </a:blip>
          <a:srcRect t="8157" b="3564"/>
          <a:stretch>
            <a:fillRect/>
          </a:stretch>
        </p:blipFill>
        <p:spPr>
          <a:xfrm>
            <a:off x="7178" y="0"/>
            <a:ext cx="7315340" cy="9724652"/>
          </a:xfrm>
          <a:prstGeom prst="rect">
            <a:avLst/>
          </a:prstGeom>
        </p:spPr>
      </p:pic>
      <p:sp>
        <p:nvSpPr>
          <p:cNvPr id="2" name="Slide Number Placeholder 10">
            <a:extLst>
              <a:ext uri="{FF2B5EF4-FFF2-40B4-BE49-F238E27FC236}">
                <a16:creationId xmlns:a16="http://schemas.microsoft.com/office/drawing/2014/main" id="{CAE9C1AD-3A7E-AE0F-6DC1-A295496B36EB}"/>
              </a:ext>
            </a:extLst>
          </p:cNvPr>
          <p:cNvSpPr txBox="1">
            <a:spLocks/>
          </p:cNvSpPr>
          <p:nvPr/>
        </p:nvSpPr>
        <p:spPr>
          <a:xfrm>
            <a:off x="1444061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GR">
                <a:latin typeface="Arial" panose="020B0604020202020204" pitchFamily="34" charset="0"/>
                <a:cs typeface="Arial" panose="020B0604020202020204" pitchFamily="34" charset="0"/>
              </a:rPr>
              <a:pPr/>
              <a:t>6</a:t>
            </a:fld>
            <a:endParaRPr lang="en-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31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25A40-63B2-EB8A-728A-7166B98699FE}"/>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A193EC1D-2A2B-7BA5-B904-8342976C2E4B}"/>
              </a:ext>
            </a:extLst>
          </p:cNvPr>
          <p:cNvSpPr txBox="1"/>
          <p:nvPr/>
        </p:nvSpPr>
        <p:spPr>
          <a:xfrm>
            <a:off x="8528050" y="3749675"/>
            <a:ext cx="9054710" cy="4769254"/>
          </a:xfrm>
          <a:prstGeom prst="rect">
            <a:avLst/>
          </a:prstGeom>
        </p:spPr>
        <p:txBody>
          <a:bodyPr vert="horz" wrap="square" lIns="0" tIns="16510" rIns="0" bIns="0" rtlCol="0">
            <a:spAutoFit/>
          </a:bodyPr>
          <a:lstStyle/>
          <a:p>
            <a:pPr marL="342900" lvl="0" indent="-342900">
              <a:buBlip>
                <a:blip r:embed="rId2"/>
              </a:buBlip>
            </a:pPr>
            <a:r>
              <a:rPr lang="el-GR" sz="2000" b="1" spc="-20" dirty="0">
                <a:latin typeface="Arial" panose="020B0604020202020204" pitchFamily="34" charset="0"/>
                <a:ea typeface="Open Sans" panose="020B0606030504020204" pitchFamily="34" charset="0"/>
                <a:cs typeface="Arial" panose="020B0604020202020204" pitchFamily="34" charset="0"/>
              </a:rPr>
              <a:t>Μεγαλώνοντας υπεύθυνους εφήβους​. </a:t>
            </a:r>
            <a:endParaRPr lang="en-US" sz="2000" b="1" spc="-20" dirty="0">
              <a:latin typeface="Arial" panose="020B0604020202020204" pitchFamily="34" charset="0"/>
              <a:ea typeface="Open Sans" panose="020B0606030504020204" pitchFamily="34" charset="0"/>
              <a:cs typeface="Arial" panose="020B0604020202020204" pitchFamily="34" charset="0"/>
            </a:endParaRPr>
          </a:p>
          <a:p>
            <a:r>
              <a:rPr lang="el-GR" sz="2000" i="1" spc="-70" dirty="0">
                <a:solidFill>
                  <a:schemeClr val="tx1"/>
                </a:solidFill>
                <a:latin typeface="Arial" panose="020B0604020202020204" pitchFamily="34" charset="0"/>
                <a:ea typeface="Open Sans" panose="020B0606030504020204" pitchFamily="34" charset="0"/>
                <a:cs typeface="Arial" panose="020B0604020202020204" pitchFamily="34" charset="0"/>
              </a:rPr>
              <a:t>Μάθετε πώς να ενθαρρύνετε τον έφηβο να συμμετέχει στις οικογενειακές αποφάσεις, να σέβεται τους άλλους, να διεκδικεί με υγιή τρόπο και να εκφράζει τις επιθυμίες του/της με σεβασμό.</a:t>
            </a:r>
            <a:endParaRPr lang="en-US" sz="2000" i="1" spc="-7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lvl="0"/>
            <a:endParaRPr lang="en-US" sz="2000" spc="-20" dirty="0">
              <a:latin typeface="Arial" panose="020B0604020202020204" pitchFamily="34" charset="0"/>
              <a:ea typeface="Open Sans" panose="020B0606030504020204" pitchFamily="34" charset="0"/>
              <a:cs typeface="Arial" panose="020B0604020202020204" pitchFamily="34" charset="0"/>
            </a:endParaRPr>
          </a:p>
          <a:p>
            <a:pPr marL="342900" indent="-342900">
              <a:buBlip>
                <a:blip r:embed="rId2"/>
              </a:buBlip>
            </a:pPr>
            <a:r>
              <a:rPr lang="el-GR" sz="2000" b="1" spc="-20" dirty="0">
                <a:latin typeface="Arial" panose="020B0604020202020204" pitchFamily="34" charset="0"/>
                <a:ea typeface="Open Sans" panose="020B0606030504020204" pitchFamily="34" charset="0"/>
                <a:cs typeface="Arial" panose="020B0604020202020204" pitchFamily="34" charset="0"/>
              </a:rPr>
              <a:t>Μεγαλώνοντας ικανούς εφήβους. </a:t>
            </a:r>
            <a:endParaRPr lang="en-US" sz="2000" b="1" spc="-20" dirty="0">
              <a:latin typeface="Arial" panose="020B0604020202020204" pitchFamily="34" charset="0"/>
              <a:ea typeface="Open Sans" panose="020B0606030504020204" pitchFamily="34" charset="0"/>
              <a:cs typeface="Arial" panose="020B0604020202020204" pitchFamily="34" charset="0"/>
            </a:endParaRPr>
          </a:p>
          <a:p>
            <a:r>
              <a:rPr lang="el-GR" sz="2000" i="1" spc="-70" dirty="0">
                <a:solidFill>
                  <a:schemeClr val="tx1"/>
                </a:solidFill>
                <a:latin typeface="Arial" panose="020B0604020202020204" pitchFamily="34" charset="0"/>
                <a:ea typeface="Open Sans" panose="020B0606030504020204" pitchFamily="34" charset="0"/>
                <a:cs typeface="Arial" panose="020B0604020202020204" pitchFamily="34" charset="0"/>
              </a:rPr>
              <a:t>Μάθετε πώς να βοηθήσετε τον έφηβο να αποκτήσει αυτοπειθαρχία, καλές συνήθειες, συμμετοχή στο σχολείο, ικανότητες επίλυσης προβλημάτων, σεβασμό στους κανόνες και υποστηρικτικές φιλίες.</a:t>
            </a:r>
          </a:p>
          <a:p>
            <a:endParaRPr lang="en-US" sz="2000" spc="-20" dirty="0">
              <a:latin typeface="Arial" panose="020B0604020202020204" pitchFamily="34" charset="0"/>
              <a:ea typeface="Open Sans" panose="020B0606030504020204" pitchFamily="34" charset="0"/>
              <a:cs typeface="Arial" panose="020B0604020202020204" pitchFamily="34" charset="0"/>
            </a:endParaRPr>
          </a:p>
          <a:p>
            <a:pPr marL="342900" indent="-342900">
              <a:buBlip>
                <a:blip r:embed="rId2"/>
              </a:buBlip>
            </a:pPr>
            <a:r>
              <a:rPr lang="el-GR" sz="2000" b="1" spc="-20" dirty="0">
                <a:latin typeface="Arial" panose="020B0604020202020204" pitchFamily="34" charset="0"/>
                <a:ea typeface="Open Sans" panose="020B0606030504020204" pitchFamily="34" charset="0"/>
                <a:cs typeface="Arial" panose="020B0604020202020204" pitchFamily="34" charset="0"/>
              </a:rPr>
              <a:t>Ενισχύοντας τους εφήβους να χτίσουν υγιείς κοινωνικές σχέσεις</a:t>
            </a:r>
            <a:r>
              <a:rPr lang="el-GR" sz="2800" b="1" i="1" spc="-70" dirty="0">
                <a:solidFill>
                  <a:srgbClr val="A6A9AA"/>
                </a:solidFill>
                <a:latin typeface="Arial" panose="020B0604020202020204" pitchFamily="34" charset="0"/>
                <a:ea typeface="Open Sans" panose="020B0606030504020204" pitchFamily="34" charset="0"/>
                <a:cs typeface="Arial" panose="020B0604020202020204" pitchFamily="34" charset="0"/>
              </a:rPr>
              <a:t>. </a:t>
            </a:r>
          </a:p>
          <a:p>
            <a:pPr marL="16510">
              <a:spcBef>
                <a:spcPts val="130"/>
              </a:spcBef>
            </a:pPr>
            <a:r>
              <a:rPr lang="el-GR" sz="2000" i="1" spc="-70" dirty="0">
                <a:solidFill>
                  <a:schemeClr val="tx1"/>
                </a:solidFill>
                <a:latin typeface="Arial" panose="020B0604020202020204" pitchFamily="34" charset="0"/>
                <a:ea typeface="Open Sans" panose="020B0606030504020204" pitchFamily="34" charset="0"/>
                <a:cs typeface="Arial" panose="020B0604020202020204" pitchFamily="34" charset="0"/>
              </a:rPr>
              <a:t>Μάθετε πώς να βοηθήσετε τον έφηβο ώστε να αναπτύξει κοινωνικές δεξιότητες, αυτοπεποίθηση, οργάνωση, υπευθυνότητα, να διατηρεί φιλίες και να φροντίζει τους άλλους.</a:t>
            </a:r>
          </a:p>
          <a:p>
            <a:pPr marL="342900" lvl="0" indent="-342900">
              <a:buBlip>
                <a:blip r:embed="rId2"/>
              </a:buBlip>
            </a:pPr>
            <a:endParaRPr lang="el-GR" sz="2000" spc="-8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object 6">
            <a:extLst>
              <a:ext uri="{FF2B5EF4-FFF2-40B4-BE49-F238E27FC236}">
                <a16:creationId xmlns:a16="http://schemas.microsoft.com/office/drawing/2014/main" id="{CE56D079-2F2E-B933-7466-59AD12D373F5}"/>
              </a:ext>
            </a:extLst>
          </p:cNvPr>
          <p:cNvGrpSpPr/>
          <p:nvPr/>
        </p:nvGrpSpPr>
        <p:grpSpPr>
          <a:xfrm>
            <a:off x="0" y="11141022"/>
            <a:ext cx="20104100" cy="167640"/>
            <a:chOff x="0" y="11141022"/>
            <a:chExt cx="20104100" cy="167640"/>
          </a:xfrm>
        </p:grpSpPr>
        <p:sp>
          <p:nvSpPr>
            <p:cNvPr id="27" name="object 7">
              <a:extLst>
                <a:ext uri="{FF2B5EF4-FFF2-40B4-BE49-F238E27FC236}">
                  <a16:creationId xmlns:a16="http://schemas.microsoft.com/office/drawing/2014/main" id="{9011CCF4-E3EE-93BE-EA2E-524B03A4B094}"/>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p>
          </p:txBody>
        </p:sp>
        <p:sp>
          <p:nvSpPr>
            <p:cNvPr id="28" name="object 8">
              <a:extLst>
                <a:ext uri="{FF2B5EF4-FFF2-40B4-BE49-F238E27FC236}">
                  <a16:creationId xmlns:a16="http://schemas.microsoft.com/office/drawing/2014/main" id="{E9E6E228-0055-04DB-ACD8-1AC2EE821E36}"/>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p>
          </p:txBody>
        </p:sp>
        <p:sp>
          <p:nvSpPr>
            <p:cNvPr id="29" name="object 9">
              <a:extLst>
                <a:ext uri="{FF2B5EF4-FFF2-40B4-BE49-F238E27FC236}">
                  <a16:creationId xmlns:a16="http://schemas.microsoft.com/office/drawing/2014/main" id="{20D55C86-4C3F-5EA4-2F27-BC6B9678C4DF}"/>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p>
          </p:txBody>
        </p:sp>
      </p:grpSp>
      <p:sp>
        <p:nvSpPr>
          <p:cNvPr id="6" name="object 3" descr="$PPTXTitle">
            <a:extLst>
              <a:ext uri="{FF2B5EF4-FFF2-40B4-BE49-F238E27FC236}">
                <a16:creationId xmlns:a16="http://schemas.microsoft.com/office/drawing/2014/main" id="{4E0987E2-81E1-9B7B-A6DB-2D8F2408C382}"/>
              </a:ext>
            </a:extLst>
          </p:cNvPr>
          <p:cNvSpPr txBox="1">
            <a:spLocks/>
          </p:cNvSpPr>
          <p:nvPr/>
        </p:nvSpPr>
        <p:spPr>
          <a:xfrm>
            <a:off x="7842252" y="2429673"/>
            <a:ext cx="8014088" cy="722633"/>
          </a:xfrm>
          <a:prstGeom prst="rect">
            <a:avLst/>
          </a:prstGeom>
        </p:spPr>
        <p:txBody>
          <a:bodyPr vert="horz" wrap="square" lIns="0" tIns="14604" rIns="0" bIns="0" rtlCol="0">
            <a:spAutoFit/>
          </a:bodyPr>
          <a:lstStyle>
            <a:lvl1pPr>
              <a:defRPr sz="4600" b="1" i="0">
                <a:solidFill>
                  <a:srgbClr val="121617"/>
                </a:solidFill>
                <a:latin typeface="Arial"/>
                <a:ea typeface="+mj-ea"/>
                <a:cs typeface="Arial"/>
              </a:defRPr>
            </a:lvl1pPr>
          </a:lstStyle>
          <a:p>
            <a:pPr marL="698500" indent="-685800">
              <a:spcBef>
                <a:spcPts val="114"/>
              </a:spcBef>
              <a:buBlip>
                <a:blip r:embed="rId3"/>
              </a:buBlip>
            </a:pPr>
            <a:r>
              <a:rPr lang="el-GR" spc="-80" dirty="0">
                <a:latin typeface="Arial" panose="020B0604020202020204" pitchFamily="34" charset="0"/>
                <a:ea typeface="Open Sans" panose="020B0606030504020204" pitchFamily="34" charset="0"/>
                <a:cs typeface="Arial" panose="020B0604020202020204" pitchFamily="34" charset="0"/>
              </a:rPr>
              <a:t>ΘΕΜΑΤΙΚΕΣ ΕΝΟΤΗΤΕΣ </a:t>
            </a:r>
            <a:r>
              <a:rPr lang="en-US" dirty="0">
                <a:latin typeface="Arial" panose="020B0604020202020204" pitchFamily="34" charset="0"/>
                <a:ea typeface="Open Sans" panose="020B0606030504020204" pitchFamily="34" charset="0"/>
                <a:cs typeface="Arial" panose="020B0604020202020204" pitchFamily="34" charset="0"/>
              </a:rPr>
              <a:t> </a:t>
            </a:r>
            <a:endParaRPr lang="el-GR" dirty="0">
              <a:latin typeface="Arial" panose="020B0604020202020204" pitchFamily="34" charset="0"/>
              <a:ea typeface="Open Sans" panose="020B0606030504020204" pitchFamily="34" charset="0"/>
              <a:cs typeface="Arial" panose="020B0604020202020204" pitchFamily="34" charset="0"/>
            </a:endParaRPr>
          </a:p>
        </p:txBody>
      </p:sp>
      <p:pic>
        <p:nvPicPr>
          <p:cNvPr id="16" name="object 2">
            <a:extLst>
              <a:ext uri="{FF2B5EF4-FFF2-40B4-BE49-F238E27FC236}">
                <a16:creationId xmlns:a16="http://schemas.microsoft.com/office/drawing/2014/main" id="{F29873EE-8D0B-3661-54B9-7489E98735EE}"/>
              </a:ext>
            </a:extLst>
          </p:cNvPr>
          <p:cNvPicPr/>
          <p:nvPr/>
        </p:nvPicPr>
        <p:blipFill>
          <a:blip r:embed="rId4" cstate="print"/>
          <a:srcRect l="36898" r="27008"/>
          <a:stretch>
            <a:fillRect/>
          </a:stretch>
        </p:blipFill>
        <p:spPr>
          <a:xfrm>
            <a:off x="17766" y="0"/>
            <a:ext cx="7256404" cy="9737923"/>
          </a:xfrm>
          <a:prstGeom prst="rect">
            <a:avLst/>
          </a:prstGeom>
        </p:spPr>
      </p:pic>
      <p:sp>
        <p:nvSpPr>
          <p:cNvPr id="2" name="Slide Number Placeholder 10">
            <a:extLst>
              <a:ext uri="{FF2B5EF4-FFF2-40B4-BE49-F238E27FC236}">
                <a16:creationId xmlns:a16="http://schemas.microsoft.com/office/drawing/2014/main" id="{89411A63-5115-0257-0DC9-6927B9FB09AA}"/>
              </a:ext>
            </a:extLst>
          </p:cNvPr>
          <p:cNvSpPr txBox="1">
            <a:spLocks/>
          </p:cNvSpPr>
          <p:nvPr/>
        </p:nvSpPr>
        <p:spPr>
          <a:xfrm>
            <a:off x="1444061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GR">
                <a:latin typeface="Arial" panose="020B0604020202020204" pitchFamily="34" charset="0"/>
                <a:cs typeface="Arial" panose="020B0604020202020204" pitchFamily="34" charset="0"/>
              </a:rPr>
              <a:pPr/>
              <a:t>7</a:t>
            </a:fld>
            <a:endParaRPr lang="en-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01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38B8-F969-A786-D516-B1191A27B8F3}"/>
            </a:ext>
          </a:extLst>
        </p:cNvPr>
        <p:cNvGrpSpPr/>
        <p:nvPr/>
      </p:nvGrpSpPr>
      <p:grpSpPr>
        <a:xfrm>
          <a:off x="0" y="0"/>
          <a:ext cx="0" cy="0"/>
          <a:chOff x="0" y="0"/>
          <a:chExt cx="0" cy="0"/>
        </a:xfrm>
      </p:grpSpPr>
      <p:grpSp>
        <p:nvGrpSpPr>
          <p:cNvPr id="30" name="object 6">
            <a:extLst>
              <a:ext uri="{FF2B5EF4-FFF2-40B4-BE49-F238E27FC236}">
                <a16:creationId xmlns:a16="http://schemas.microsoft.com/office/drawing/2014/main" id="{79F995E1-E86C-E903-E56E-D60B5FD24794}"/>
              </a:ext>
            </a:extLst>
          </p:cNvPr>
          <p:cNvGrpSpPr/>
          <p:nvPr/>
        </p:nvGrpSpPr>
        <p:grpSpPr>
          <a:xfrm>
            <a:off x="0" y="11141022"/>
            <a:ext cx="20104100" cy="167640"/>
            <a:chOff x="0" y="11141022"/>
            <a:chExt cx="20104100" cy="167640"/>
          </a:xfrm>
        </p:grpSpPr>
        <p:sp>
          <p:nvSpPr>
            <p:cNvPr id="31" name="object 7">
              <a:extLst>
                <a:ext uri="{FF2B5EF4-FFF2-40B4-BE49-F238E27FC236}">
                  <a16:creationId xmlns:a16="http://schemas.microsoft.com/office/drawing/2014/main" id="{E4C74C31-AC76-4657-8C1F-0ACB64C0F9B8}"/>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8">
              <a:extLst>
                <a:ext uri="{FF2B5EF4-FFF2-40B4-BE49-F238E27FC236}">
                  <a16:creationId xmlns:a16="http://schemas.microsoft.com/office/drawing/2014/main" id="{51C01F7A-8CFC-C613-D8A5-4043923CAE89}"/>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9">
              <a:extLst>
                <a:ext uri="{FF2B5EF4-FFF2-40B4-BE49-F238E27FC236}">
                  <a16:creationId xmlns:a16="http://schemas.microsoft.com/office/drawing/2014/main" id="{33B96493-CEEB-3256-E456-CBCD327A622C}"/>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 descr="$PPTXTitle">
            <a:extLst>
              <a:ext uri="{FF2B5EF4-FFF2-40B4-BE49-F238E27FC236}">
                <a16:creationId xmlns:a16="http://schemas.microsoft.com/office/drawing/2014/main" id="{A7B967F0-5DA5-9E6B-252A-C2176758FD33}"/>
              </a:ext>
            </a:extLst>
          </p:cNvPr>
          <p:cNvSpPr txBox="1">
            <a:spLocks noGrp="1"/>
          </p:cNvSpPr>
          <p:nvPr>
            <p:ph type="title"/>
          </p:nvPr>
        </p:nvSpPr>
        <p:spPr>
          <a:xfrm>
            <a:off x="2124795" y="2758602"/>
            <a:ext cx="14627786" cy="1430519"/>
          </a:xfrm>
          <a:prstGeom prst="rect">
            <a:avLst/>
          </a:prstGeom>
        </p:spPr>
        <p:txBody>
          <a:bodyPr vert="horz" wrap="square" lIns="0" tIns="14604" rIns="0" bIns="0" rtlCol="0">
            <a:spAutoFit/>
          </a:bodyPr>
          <a:lstStyle/>
          <a:p>
            <a:pPr marL="698500" indent="-685800">
              <a:spcBef>
                <a:spcPts val="114"/>
              </a:spcBef>
              <a:buBlip>
                <a:blip r:embed="rId3"/>
              </a:buBlip>
            </a:pPr>
            <a:r>
              <a:rPr lang="el-GR" dirty="0">
                <a:latin typeface="Arial" panose="020B0604020202020204" pitchFamily="34" charset="0"/>
                <a:ea typeface="Open Sans"/>
                <a:cs typeface="Arial" panose="020B0604020202020204" pitchFamily="34" charset="0"/>
              </a:rPr>
              <a:t>ΟΜΑΔΕΣ ΘΕΡΑΠΕΥΤΙΚΗΣ ΠΑΡΕΜΒΑΣΗΣ (ΟΜΑΔΕΣ ΓΟΝΕΩΝ</a:t>
            </a:r>
            <a:r>
              <a:rPr lang="en-US" dirty="0">
                <a:latin typeface="Arial" panose="020B0604020202020204" pitchFamily="34" charset="0"/>
                <a:ea typeface="Open Sans"/>
                <a:cs typeface="Arial" panose="020B0604020202020204" pitchFamily="34" charset="0"/>
              </a:rPr>
              <a:t>)</a:t>
            </a:r>
            <a:endParaRPr lang="en-GB" dirty="0">
              <a:latin typeface="Arial" panose="020B0604020202020204" pitchFamily="34" charset="0"/>
              <a:ea typeface="Open Sans" panose="020B0606030504020204" pitchFamily="34" charset="0"/>
              <a:cs typeface="Arial" panose="020B0604020202020204" pitchFamily="34" charset="0"/>
            </a:endParaRPr>
          </a:p>
        </p:txBody>
      </p:sp>
      <p:sp>
        <p:nvSpPr>
          <p:cNvPr id="8" name="object 4">
            <a:extLst>
              <a:ext uri="{FF2B5EF4-FFF2-40B4-BE49-F238E27FC236}">
                <a16:creationId xmlns:a16="http://schemas.microsoft.com/office/drawing/2014/main" id="{419BFBB2-DF15-9D08-5D6A-45600A8A180D}"/>
              </a:ext>
            </a:extLst>
          </p:cNvPr>
          <p:cNvSpPr txBox="1"/>
          <p:nvPr/>
        </p:nvSpPr>
        <p:spPr>
          <a:xfrm>
            <a:off x="2831853" y="4529532"/>
            <a:ext cx="16232700" cy="4756430"/>
          </a:xfrm>
          <a:prstGeom prst="rect">
            <a:avLst/>
          </a:prstGeom>
        </p:spPr>
        <p:txBody>
          <a:bodyPr vert="horz" wrap="square" lIns="0" tIns="16510" rIns="0" bIns="0" rtlCol="0" anchor="t">
            <a:spAutoFit/>
          </a:bodyPr>
          <a:lstStyle/>
          <a:p>
            <a:r>
              <a:rPr lang="el-GR" sz="2400" b="1" i="1" spc="-70" dirty="0">
                <a:solidFill>
                  <a:schemeClr val="tx1"/>
                </a:solidFill>
                <a:latin typeface="Arial"/>
                <a:ea typeface="Open Sans"/>
                <a:cs typeface="Arial"/>
              </a:rPr>
              <a:t>Οι Ομάδες Γονέων απευθύνονται σε όσους θέλουν να υποστηρίξουν την ανάπτυξη και τις δυνατότητες του εφήβου τους ή έχουν ανησυχίες σχετικά με τη συμπεριφορά του.</a:t>
            </a:r>
            <a:endParaRPr lang="en-US" sz="2400" b="1" i="1" spc="-70">
              <a:solidFill>
                <a:schemeClr val="tx1"/>
              </a:solidFill>
              <a:latin typeface="Arial"/>
              <a:ea typeface="Open Sans"/>
              <a:cs typeface="Arial"/>
            </a:endParaRPr>
          </a:p>
          <a:p>
            <a:endParaRPr lang="en-GR" sz="2000" i="1" spc="-70" dirty="0">
              <a:solidFill>
                <a:srgbClr val="A6A9AA"/>
              </a:solidFill>
              <a:latin typeface="Open Sans" panose="020B0606030504020204" pitchFamily="34" charset="0"/>
              <a:ea typeface="Open Sans" panose="020B0606030504020204" pitchFamily="34" charset="0"/>
              <a:cs typeface="Open Sans" panose="020B0606030504020204" pitchFamily="34" charset="0"/>
            </a:endParaRPr>
          </a:p>
          <a:p>
            <a:r>
              <a:rPr lang="el-GR" sz="2000" dirty="0">
                <a:latin typeface="Arial" panose="020B0604020202020204" pitchFamily="34" charset="0"/>
                <a:ea typeface="Open Sans" panose="020B0606030504020204" pitchFamily="34" charset="0"/>
                <a:cs typeface="Arial" panose="020B0604020202020204" pitchFamily="34" charset="0"/>
              </a:rPr>
              <a:t>Οι γονείς συμμετέχουν ενεργά σε μια σειρά ασκήσεων μέσα από τις οποίες:</a:t>
            </a:r>
            <a:endParaRPr lang="en-GR" sz="2000" dirty="0">
              <a:latin typeface="Arial" panose="020B0604020202020204" pitchFamily="34" charset="0"/>
              <a:ea typeface="Open Sans" panose="020B0606030504020204" pitchFamily="34" charset="0"/>
              <a:cs typeface="Arial" panose="020B0604020202020204" pitchFamily="34" charset="0"/>
            </a:endParaRPr>
          </a:p>
          <a:p>
            <a:pPr marL="342900" lvl="0" indent="-342900">
              <a:buBlip>
                <a:blip r:embed="rId4"/>
              </a:buBlip>
            </a:pPr>
            <a:r>
              <a:rPr lang="en-US" sz="2000" dirty="0">
                <a:latin typeface="Arial" panose="020B0604020202020204" pitchFamily="34" charset="0"/>
                <a:ea typeface="Open Sans" panose="020B0606030504020204" pitchFamily="34" charset="0"/>
                <a:cs typeface="Arial" panose="020B0604020202020204" pitchFamily="34" charset="0"/>
              </a:rPr>
              <a:t>M</a:t>
            </a:r>
            <a:r>
              <a:rPr lang="el-GR" sz="2000" dirty="0" err="1">
                <a:latin typeface="Arial" panose="020B0604020202020204" pitchFamily="34" charset="0"/>
                <a:ea typeface="Open Sans" panose="020B0606030504020204" pitchFamily="34" charset="0"/>
                <a:cs typeface="Arial" panose="020B0604020202020204" pitchFamily="34" charset="0"/>
              </a:rPr>
              <a:t>αθαίνουν</a:t>
            </a:r>
            <a:r>
              <a:rPr lang="el-GR" sz="2000" dirty="0">
                <a:latin typeface="Arial" panose="020B0604020202020204" pitchFamily="34" charset="0"/>
                <a:ea typeface="Open Sans" panose="020B0606030504020204" pitchFamily="34" charset="0"/>
                <a:cs typeface="Arial" panose="020B0604020202020204" pitchFamily="34" charset="0"/>
              </a:rPr>
              <a:t> ποιες είναι οι βασικές επιρροές στη συμπεριφορά των εφήβων.</a:t>
            </a:r>
            <a:endParaRPr lang="en-GR" sz="2000" dirty="0">
              <a:latin typeface="Arial" panose="020B0604020202020204" pitchFamily="34" charset="0"/>
              <a:ea typeface="Open Sans" panose="020B0606030504020204" pitchFamily="34" charset="0"/>
              <a:cs typeface="Arial" panose="020B0604020202020204" pitchFamily="34" charset="0"/>
            </a:endParaRPr>
          </a:p>
          <a:p>
            <a:pPr marL="342900" lvl="0" indent="-342900">
              <a:buBlip>
                <a:blip r:embed="rId4"/>
              </a:buBlip>
            </a:pPr>
            <a:r>
              <a:rPr lang="el-GR" sz="2000" dirty="0">
                <a:latin typeface="Arial" panose="020B0604020202020204" pitchFamily="34" charset="0"/>
                <a:ea typeface="Open Sans" panose="020B0606030504020204" pitchFamily="34" charset="0"/>
                <a:cs typeface="Arial" panose="020B0604020202020204" pitchFamily="34" charset="0"/>
              </a:rPr>
              <a:t>Θέτουν συγκεκριμένους στόχους για το παιδί τους.</a:t>
            </a:r>
            <a:endParaRPr lang="en-GR" sz="2000" dirty="0">
              <a:latin typeface="Arial" panose="020B0604020202020204" pitchFamily="34" charset="0"/>
              <a:ea typeface="Open Sans" panose="020B0606030504020204" pitchFamily="34" charset="0"/>
              <a:cs typeface="Arial" panose="020B0604020202020204" pitchFamily="34" charset="0"/>
            </a:endParaRPr>
          </a:p>
          <a:p>
            <a:pPr marL="342900" lvl="0" indent="-342900">
              <a:buBlip>
                <a:blip r:embed="rId4"/>
              </a:buBlip>
            </a:pPr>
            <a:r>
              <a:rPr lang="el-GR" sz="2000" dirty="0">
                <a:latin typeface="Arial" panose="020B0604020202020204" pitchFamily="34" charset="0"/>
                <a:ea typeface="Open Sans" panose="020B0606030504020204" pitchFamily="34" charset="0"/>
                <a:cs typeface="Arial" panose="020B0604020202020204" pitchFamily="34" charset="0"/>
              </a:rPr>
              <a:t>Εφαρμόζουν στρατηγικές για την ανάπτυξη δεξιοτήτων.</a:t>
            </a:r>
            <a:endParaRPr lang="en-GR" sz="2000" dirty="0">
              <a:latin typeface="Arial" panose="020B0604020202020204" pitchFamily="34" charset="0"/>
              <a:ea typeface="Open Sans" panose="020B0606030504020204" pitchFamily="34" charset="0"/>
              <a:cs typeface="Arial" panose="020B0604020202020204" pitchFamily="34" charset="0"/>
            </a:endParaRPr>
          </a:p>
          <a:p>
            <a:pPr marL="342900" lvl="0" indent="-342900">
              <a:buBlip>
                <a:blip r:embed="rId4"/>
              </a:buBlip>
            </a:pPr>
            <a:r>
              <a:rPr lang="el-GR" sz="2000" dirty="0">
                <a:latin typeface="Arial" panose="020B0604020202020204" pitchFamily="34" charset="0"/>
                <a:ea typeface="Open Sans" panose="020B0606030504020204" pitchFamily="34" charset="0"/>
                <a:cs typeface="Arial" panose="020B0604020202020204" pitchFamily="34" charset="0"/>
              </a:rPr>
              <a:t>Μαθαίνουν να διαχειρίζονται δύσκολες συμπεριφορές.</a:t>
            </a:r>
          </a:p>
          <a:p>
            <a:pPr lvl="0"/>
            <a:endParaRPr lang="en-GR" sz="2000" dirty="0">
              <a:latin typeface="Arial" panose="020B0604020202020204" pitchFamily="34" charset="0"/>
              <a:ea typeface="Open Sans" panose="020B0606030504020204" pitchFamily="34" charset="0"/>
              <a:cs typeface="Arial" panose="020B0604020202020204" pitchFamily="34" charset="0"/>
            </a:endParaRPr>
          </a:p>
          <a:p>
            <a:r>
              <a:rPr lang="el-GR" sz="2000" dirty="0">
                <a:latin typeface="Arial" panose="020B0604020202020204" pitchFamily="34" charset="0"/>
                <a:ea typeface="Open Sans" panose="020B0606030504020204" pitchFamily="34" charset="0"/>
                <a:cs typeface="Arial" panose="020B0604020202020204" pitchFamily="34" charset="0"/>
              </a:rPr>
              <a:t>Θα συμμετέχετε σε μια μικρή ομάδα γονέων μέσα στην οποία θα έχετε την ευκαιρία να μοιραστείτε εμπειρίες και να μάθετε πρακτικές στρατηγικές </a:t>
            </a:r>
            <a:r>
              <a:rPr lang="el-GR" sz="2000" dirty="0" err="1">
                <a:latin typeface="Arial" panose="020B0604020202020204" pitchFamily="34" charset="0"/>
                <a:ea typeface="Open Sans" panose="020B0606030504020204" pitchFamily="34" charset="0"/>
                <a:cs typeface="Arial" panose="020B0604020202020204" pitchFamily="34" charset="0"/>
              </a:rPr>
              <a:t>γονεϊκότητας</a:t>
            </a:r>
            <a:r>
              <a:rPr lang="el-GR" sz="2000" dirty="0">
                <a:latin typeface="Arial" panose="020B0604020202020204" pitchFamily="34" charset="0"/>
                <a:ea typeface="Open Sans" panose="020B0606030504020204" pitchFamily="34" charset="0"/>
                <a:cs typeface="Arial" panose="020B0604020202020204" pitchFamily="34" charset="0"/>
              </a:rPr>
              <a:t>.</a:t>
            </a:r>
            <a:r>
              <a:rPr lang="en-US" sz="2000" dirty="0">
                <a:latin typeface="Arial" panose="020B0604020202020204" pitchFamily="34" charset="0"/>
                <a:ea typeface="Open Sans" panose="020B0606030504020204" pitchFamily="34" charset="0"/>
                <a:cs typeface="Arial" panose="020B0604020202020204" pitchFamily="34" charset="0"/>
              </a:rPr>
              <a:t> </a:t>
            </a:r>
            <a:r>
              <a:rPr lang="el-GR" sz="2000" dirty="0">
                <a:latin typeface="Arial" panose="020B0604020202020204" pitchFamily="34" charset="0"/>
                <a:ea typeface="Open Sans" panose="020B0606030504020204" pitchFamily="34" charset="0"/>
                <a:cs typeface="Arial" panose="020B0604020202020204" pitchFamily="34" charset="0"/>
              </a:rPr>
              <a:t>Το πρόγραμμα περιλαμβάνει </a:t>
            </a:r>
            <a:r>
              <a:rPr lang="el-GR" sz="2000" b="1" dirty="0">
                <a:latin typeface="Arial" panose="020B0604020202020204" pitchFamily="34" charset="0"/>
                <a:ea typeface="Open Sans" panose="020B0606030504020204" pitchFamily="34" charset="0"/>
                <a:cs typeface="Arial" panose="020B0604020202020204" pitchFamily="34" charset="0"/>
              </a:rPr>
              <a:t>πέντε</a:t>
            </a:r>
            <a:r>
              <a:rPr lang="el-GR" sz="2000" dirty="0">
                <a:latin typeface="Arial" panose="020B0604020202020204" pitchFamily="34" charset="0"/>
                <a:ea typeface="Open Sans" panose="020B0606030504020204" pitchFamily="34" charset="0"/>
                <a:cs typeface="Arial" panose="020B0604020202020204" pitchFamily="34" charset="0"/>
              </a:rPr>
              <a:t> </a:t>
            </a:r>
            <a:r>
              <a:rPr lang="el-GR" sz="2000" b="1" dirty="0">
                <a:latin typeface="Arial" panose="020B0604020202020204" pitchFamily="34" charset="0"/>
                <a:ea typeface="Open Sans" panose="020B0606030504020204" pitchFamily="34" charset="0"/>
                <a:cs typeface="Arial" panose="020B0604020202020204" pitchFamily="34" charset="0"/>
              </a:rPr>
              <a:t>(5) συνεδρίες</a:t>
            </a:r>
            <a:r>
              <a:rPr lang="el-GR" sz="2000" dirty="0">
                <a:latin typeface="Arial" panose="020B0604020202020204" pitchFamily="34" charset="0"/>
                <a:ea typeface="Open Sans" panose="020B0606030504020204" pitchFamily="34" charset="0"/>
                <a:cs typeface="Arial" panose="020B0604020202020204" pitchFamily="34" charset="0"/>
              </a:rPr>
              <a:t>, διάρκειας περίπου 2 ωρών η καθεμία. </a:t>
            </a:r>
            <a:r>
              <a:rPr lang="en-US" sz="2000" dirty="0">
                <a:latin typeface="Arial" panose="020B0604020202020204" pitchFamily="34" charset="0"/>
                <a:ea typeface="Open Sans" panose="020B0606030504020204" pitchFamily="34" charset="0"/>
                <a:cs typeface="Arial" panose="020B0604020202020204" pitchFamily="34" charset="0"/>
              </a:rPr>
              <a:t> </a:t>
            </a:r>
            <a:endParaRPr lang="el-GR" sz="2000" dirty="0">
              <a:latin typeface="Arial" panose="020B0604020202020204" pitchFamily="34" charset="0"/>
              <a:ea typeface="Open Sans" panose="020B0606030504020204" pitchFamily="34" charset="0"/>
              <a:cs typeface="Arial" panose="020B0604020202020204" pitchFamily="34" charset="0"/>
            </a:endParaRPr>
          </a:p>
          <a:p>
            <a:endParaRPr lang="en-GR" sz="2000" dirty="0">
              <a:latin typeface="Arial" panose="020B0604020202020204" pitchFamily="34" charset="0"/>
              <a:ea typeface="Open Sans" panose="020B0606030504020204" pitchFamily="34" charset="0"/>
              <a:cs typeface="Arial" panose="020B0604020202020204" pitchFamily="34" charset="0"/>
            </a:endParaRPr>
          </a:p>
          <a:p>
            <a:r>
              <a:rPr lang="el-GR" sz="2000" dirty="0">
                <a:latin typeface="Arial" panose="020B0604020202020204" pitchFamily="34" charset="0"/>
                <a:ea typeface="Open Sans" panose="020B0606030504020204" pitchFamily="34" charset="0"/>
                <a:cs typeface="Arial" panose="020B0604020202020204" pitchFamily="34" charset="0"/>
              </a:rPr>
              <a:t>Κατά τη διάρκεια των συναντήσεων θα παρακολουθήσετε αποσπάσματα </a:t>
            </a:r>
            <a:r>
              <a:rPr lang="en-US" sz="2000" dirty="0">
                <a:latin typeface="Arial" panose="020B0604020202020204" pitchFamily="34" charset="0"/>
                <a:ea typeface="Open Sans" panose="020B0606030504020204" pitchFamily="34" charset="0"/>
                <a:cs typeface="Arial" panose="020B0604020202020204" pitchFamily="34" charset="0"/>
              </a:rPr>
              <a:t>video</a:t>
            </a:r>
            <a:r>
              <a:rPr lang="el-GR" sz="2000" dirty="0">
                <a:latin typeface="Arial" panose="020B0604020202020204" pitchFamily="34" charset="0"/>
                <a:ea typeface="Open Sans" panose="020B0606030504020204" pitchFamily="34" charset="0"/>
                <a:cs typeface="Arial" panose="020B0604020202020204" pitchFamily="34" charset="0"/>
              </a:rPr>
              <a:t> που παρουσιάζουν στρατηγικές </a:t>
            </a:r>
            <a:r>
              <a:rPr lang="el-GR" sz="2000" dirty="0" err="1">
                <a:latin typeface="Arial" panose="020B0604020202020204" pitchFamily="34" charset="0"/>
                <a:ea typeface="Open Sans" panose="020B0606030504020204" pitchFamily="34" charset="0"/>
                <a:cs typeface="Arial" panose="020B0604020202020204" pitchFamily="34" charset="0"/>
              </a:rPr>
              <a:t>γονεϊκότητας</a:t>
            </a:r>
            <a:r>
              <a:rPr lang="el-GR" sz="2000" dirty="0">
                <a:latin typeface="Arial" panose="020B0604020202020204" pitchFamily="34" charset="0"/>
                <a:ea typeface="Open Sans" panose="020B0606030504020204" pitchFamily="34" charset="0"/>
                <a:cs typeface="Arial" panose="020B0604020202020204" pitchFamily="34" charset="0"/>
              </a:rPr>
              <a:t> σε πραγματικές οικογενειακές καταστάσεις και θα σας δοθεί και σχετικό εγχειρίδιο.</a:t>
            </a:r>
            <a:r>
              <a:rPr lang="en-US" sz="2000" dirty="0">
                <a:latin typeface="Arial" panose="020B0604020202020204" pitchFamily="34" charset="0"/>
                <a:ea typeface="Open Sans" panose="020B0606030504020204" pitchFamily="34" charset="0"/>
                <a:cs typeface="Arial" panose="020B0604020202020204" pitchFamily="34" charset="0"/>
              </a:rPr>
              <a:t> </a:t>
            </a:r>
            <a:r>
              <a:rPr lang="el-GR" sz="2000" dirty="0">
                <a:latin typeface="Arial" panose="020B0604020202020204" pitchFamily="34" charset="0"/>
                <a:ea typeface="Open Sans" panose="020B0606030504020204" pitchFamily="34" charset="0"/>
                <a:cs typeface="Arial" panose="020B0604020202020204" pitchFamily="34" charset="0"/>
              </a:rPr>
              <a:t>Επιπλέον θα υπάρχει τηλεφωνική επικοινωνία (διάρκειας 15-30 λεπτών) ώστε να σας προσφέρεται υποστήριξη και καθοδήγηση για τυχόν δυσκολίες εάν χρειαστεί. </a:t>
            </a:r>
            <a:r>
              <a:rPr lang="en-US" sz="2000" dirty="0">
                <a:latin typeface="Arial" panose="020B0604020202020204" pitchFamily="34" charset="0"/>
                <a:ea typeface="Open Sans" panose="020B0606030504020204" pitchFamily="34" charset="0"/>
                <a:cs typeface="Arial" panose="020B0604020202020204" pitchFamily="34" charset="0"/>
              </a:rPr>
              <a:t> </a:t>
            </a:r>
            <a:endParaRPr lang="en-GR" sz="2000" dirty="0">
              <a:latin typeface="Arial" panose="020B0604020202020204" pitchFamily="34" charset="0"/>
              <a:ea typeface="Open Sans" panose="020B0606030504020204" pitchFamily="34" charset="0"/>
              <a:cs typeface="Arial" panose="020B0604020202020204" pitchFamily="34" charset="0"/>
            </a:endParaRPr>
          </a:p>
        </p:txBody>
      </p:sp>
      <p:sp>
        <p:nvSpPr>
          <p:cNvPr id="2" name="Slide Number Placeholder 10">
            <a:extLst>
              <a:ext uri="{FF2B5EF4-FFF2-40B4-BE49-F238E27FC236}">
                <a16:creationId xmlns:a16="http://schemas.microsoft.com/office/drawing/2014/main" id="{248B0B06-F1FF-D998-8D31-0F4A46D3133B}"/>
              </a:ext>
            </a:extLst>
          </p:cNvPr>
          <p:cNvSpPr txBox="1">
            <a:spLocks/>
          </p:cNvSpPr>
          <p:nvPr/>
        </p:nvSpPr>
        <p:spPr>
          <a:xfrm>
            <a:off x="1444061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GR">
                <a:latin typeface="Arial" panose="020B0604020202020204" pitchFamily="34" charset="0"/>
                <a:cs typeface="Arial" panose="020B0604020202020204" pitchFamily="34" charset="0"/>
              </a:rPr>
              <a:pPr/>
              <a:t>8</a:t>
            </a:fld>
            <a:endParaRPr lang="en-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5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36850" y="8378911"/>
            <a:ext cx="14782800" cy="938719"/>
          </a:xfrm>
          <a:prstGeom prst="rect">
            <a:avLst/>
          </a:prstGeom>
        </p:spPr>
        <p:txBody>
          <a:bodyPr vert="horz" wrap="square" lIns="0" tIns="15240" rIns="0" bIns="0" rtlCol="0">
            <a:spAutoFit/>
          </a:bodyPr>
          <a:lstStyle/>
          <a:p>
            <a:pPr marL="12700" algn="l">
              <a:spcBef>
                <a:spcPts val="120"/>
              </a:spcBef>
            </a:pPr>
            <a:r>
              <a:rPr lang="el-GR" sz="2000" i="1" spc="-10" dirty="0">
                <a:latin typeface="Arial" panose="020B0604020202020204" pitchFamily="34" charset="0"/>
                <a:ea typeface="Open Sans" panose="020B0606030504020204" pitchFamily="34" charset="0"/>
                <a:cs typeface="Arial" panose="020B0604020202020204" pitchFamily="34" charset="0"/>
              </a:rPr>
              <a:t>Το Πρόγραμμα Προαγωγής Ψυχικής Υγείας Παιδιού &amp; Οικογένειας, υλοποιείται από το Υπουργείο Υγείας σε συνεργασία με τη </a:t>
            </a:r>
            <a:r>
              <a:rPr lang="en-GB" sz="2000" i="1" spc="-10" dirty="0">
                <a:latin typeface="Arial" panose="020B0604020202020204" pitchFamily="34" charset="0"/>
                <a:ea typeface="Open Sans" panose="020B0606030504020204" pitchFamily="34" charset="0"/>
                <a:cs typeface="Arial" panose="020B0604020202020204" pitchFamily="34" charset="0"/>
              </a:rPr>
              <a:t>UNICEF, </a:t>
            </a:r>
            <a:r>
              <a:rPr lang="el-GR" sz="2000" i="1" spc="-10" dirty="0">
                <a:latin typeface="Arial" panose="020B0604020202020204" pitchFamily="34" charset="0"/>
                <a:ea typeface="Open Sans" panose="020B0606030504020204" pitchFamily="34" charset="0"/>
                <a:cs typeface="Arial" panose="020B0604020202020204" pitchFamily="34" charset="0"/>
              </a:rPr>
              <a:t>στο πλαίσιο του Εθνικού Σχεδίου Ανάκαμψης και Ανθεκτικότητας Ελλάδα 2.0, με χρηματοδότηση από την Ευρωπαϊκή Ένωση - </a:t>
            </a:r>
            <a:r>
              <a:rPr lang="en-GB" sz="2000" i="1" spc="-10" dirty="0" err="1">
                <a:latin typeface="Arial" panose="020B0604020202020204" pitchFamily="34" charset="0"/>
                <a:ea typeface="Open Sans" panose="020B0606030504020204" pitchFamily="34" charset="0"/>
                <a:cs typeface="Arial" panose="020B0604020202020204" pitchFamily="34" charset="0"/>
              </a:rPr>
              <a:t>NextGenerationEU</a:t>
            </a:r>
            <a:r>
              <a:rPr lang="en-GB" sz="2000" i="1" spc="-10" dirty="0">
                <a:latin typeface="Arial" panose="020B0604020202020204" pitchFamily="34" charset="0"/>
                <a:ea typeface="Open Sans" panose="020B0606030504020204" pitchFamily="34" charset="0"/>
                <a:cs typeface="Arial" panose="020B0604020202020204" pitchFamily="34" charset="0"/>
              </a:rPr>
              <a:t>.</a:t>
            </a:r>
            <a:endParaRPr lang="el-GR" sz="2000" i="1" spc="-10" dirty="0">
              <a:latin typeface="Arial" panose="020B0604020202020204" pitchFamily="34" charset="0"/>
              <a:ea typeface="Open Sans" panose="020B0606030504020204" pitchFamily="34" charset="0"/>
              <a:cs typeface="Arial" panose="020B0604020202020204" pitchFamily="34" charset="0"/>
            </a:endParaRPr>
          </a:p>
        </p:txBody>
      </p:sp>
      <p:sp>
        <p:nvSpPr>
          <p:cNvPr id="3" name="object 3"/>
          <p:cNvSpPr txBox="1"/>
          <p:nvPr/>
        </p:nvSpPr>
        <p:spPr>
          <a:xfrm>
            <a:off x="17138650" y="1201709"/>
            <a:ext cx="2007821" cy="240450"/>
          </a:xfrm>
          <a:prstGeom prst="rect">
            <a:avLst/>
          </a:prstGeom>
        </p:spPr>
        <p:txBody>
          <a:bodyPr vert="horz" wrap="square" lIns="0" tIns="17145" rIns="0" bIns="0" rtlCol="0">
            <a:spAutoFit/>
          </a:bodyPr>
          <a:lstStyle/>
          <a:p>
            <a:pPr marL="12700" algn="r">
              <a:lnSpc>
                <a:spcPct val="100000"/>
              </a:lnSpc>
              <a:spcBef>
                <a:spcPts val="135"/>
              </a:spcBef>
            </a:pPr>
            <a:r>
              <a:rPr lang="el-GR" sz="1450" b="1" spc="300" dirty="0">
                <a:solidFill>
                  <a:srgbClr val="121617"/>
                </a:solidFill>
                <a:latin typeface="Arial"/>
                <a:cs typeface="Arial"/>
              </a:rPr>
              <a:t>04</a:t>
            </a:r>
            <a:r>
              <a:rPr sz="1450" b="1" spc="300" dirty="0">
                <a:solidFill>
                  <a:srgbClr val="121617"/>
                </a:solidFill>
                <a:latin typeface="Arial"/>
                <a:cs typeface="Arial"/>
              </a:rPr>
              <a:t> </a:t>
            </a:r>
            <a:r>
              <a:rPr sz="2175" b="1" spc="300" baseline="3831" dirty="0">
                <a:solidFill>
                  <a:srgbClr val="121617"/>
                </a:solidFill>
                <a:latin typeface="Arial"/>
                <a:cs typeface="Arial"/>
              </a:rPr>
              <a:t>| </a:t>
            </a:r>
            <a:r>
              <a:rPr sz="1450" b="1" spc="300" dirty="0">
                <a:solidFill>
                  <a:srgbClr val="121617"/>
                </a:solidFill>
                <a:latin typeface="Arial"/>
                <a:cs typeface="Arial"/>
              </a:rPr>
              <a:t>1</a:t>
            </a:r>
            <a:r>
              <a:rPr lang="el-GR" sz="1450" b="1" spc="300" dirty="0">
                <a:solidFill>
                  <a:srgbClr val="121617"/>
                </a:solidFill>
                <a:latin typeface="Arial"/>
                <a:cs typeface="Arial"/>
              </a:rPr>
              <a:t>2</a:t>
            </a:r>
            <a:r>
              <a:rPr sz="1450" b="1" spc="300" dirty="0">
                <a:solidFill>
                  <a:srgbClr val="121617"/>
                </a:solidFill>
                <a:latin typeface="Arial"/>
                <a:cs typeface="Arial"/>
              </a:rPr>
              <a:t> </a:t>
            </a:r>
            <a:r>
              <a:rPr sz="2175" b="1" spc="300" baseline="3831" dirty="0">
                <a:solidFill>
                  <a:srgbClr val="121617"/>
                </a:solidFill>
                <a:latin typeface="Arial"/>
                <a:cs typeface="Arial"/>
              </a:rPr>
              <a:t>| </a:t>
            </a:r>
            <a:r>
              <a:rPr sz="1450" b="1" spc="300" dirty="0">
                <a:solidFill>
                  <a:srgbClr val="121617"/>
                </a:solidFill>
                <a:latin typeface="Arial"/>
                <a:cs typeface="Arial"/>
              </a:rPr>
              <a:t>2025</a:t>
            </a:r>
            <a:endParaRPr sz="1450" spc="300" dirty="0">
              <a:latin typeface="Arial"/>
              <a:cs typeface="Arial"/>
            </a:endParaRPr>
          </a:p>
        </p:txBody>
      </p:sp>
      <p:sp>
        <p:nvSpPr>
          <p:cNvPr id="4" name="object 4" descr="$PPTXTitle"/>
          <p:cNvSpPr txBox="1">
            <a:spLocks noGrp="1"/>
          </p:cNvSpPr>
          <p:nvPr>
            <p:ph type="title"/>
          </p:nvPr>
        </p:nvSpPr>
        <p:spPr>
          <a:xfrm>
            <a:off x="2033544" y="7509506"/>
            <a:ext cx="7637505" cy="722633"/>
          </a:xfrm>
          <a:prstGeom prst="rect">
            <a:avLst/>
          </a:prstGeom>
        </p:spPr>
        <p:txBody>
          <a:bodyPr vert="horz" wrap="square" lIns="0" tIns="14604" rIns="0" bIns="0" rtlCol="0">
            <a:spAutoFit/>
          </a:bodyPr>
          <a:lstStyle/>
          <a:p>
            <a:pPr marL="698500" indent="-685800">
              <a:lnSpc>
                <a:spcPct val="100000"/>
              </a:lnSpc>
              <a:spcBef>
                <a:spcPts val="114"/>
              </a:spcBef>
              <a:buBlip>
                <a:blip r:embed="rId3"/>
              </a:buBlip>
            </a:pPr>
            <a:r>
              <a:rPr spc="-105" dirty="0">
                <a:latin typeface="Arial" panose="020B0604020202020204" pitchFamily="34" charset="0"/>
                <a:ea typeface="Open Sans" panose="020B0606030504020204" pitchFamily="34" charset="0"/>
                <a:cs typeface="Arial" panose="020B0604020202020204" pitchFamily="34" charset="0"/>
              </a:rPr>
              <a:t>Ευχαριστούμε</a:t>
            </a:r>
          </a:p>
        </p:txBody>
      </p:sp>
      <p:grpSp>
        <p:nvGrpSpPr>
          <p:cNvPr id="28" name="object 6">
            <a:extLst>
              <a:ext uri="{FF2B5EF4-FFF2-40B4-BE49-F238E27FC236}">
                <a16:creationId xmlns:a16="http://schemas.microsoft.com/office/drawing/2014/main" id="{B4BA8F09-3FC8-BE99-3008-9C999389A1DE}"/>
              </a:ext>
            </a:extLst>
          </p:cNvPr>
          <p:cNvGrpSpPr/>
          <p:nvPr/>
        </p:nvGrpSpPr>
        <p:grpSpPr>
          <a:xfrm>
            <a:off x="0" y="11141022"/>
            <a:ext cx="20104100" cy="167640"/>
            <a:chOff x="0" y="11141022"/>
            <a:chExt cx="20104100" cy="167640"/>
          </a:xfrm>
        </p:grpSpPr>
        <p:sp>
          <p:nvSpPr>
            <p:cNvPr id="29" name="object 7">
              <a:extLst>
                <a:ext uri="{FF2B5EF4-FFF2-40B4-BE49-F238E27FC236}">
                  <a16:creationId xmlns:a16="http://schemas.microsoft.com/office/drawing/2014/main" id="{315594BD-284D-08FB-5552-2A3FA3D126A0}"/>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p>
          </p:txBody>
        </p:sp>
        <p:sp>
          <p:nvSpPr>
            <p:cNvPr id="30" name="object 8">
              <a:extLst>
                <a:ext uri="{FF2B5EF4-FFF2-40B4-BE49-F238E27FC236}">
                  <a16:creationId xmlns:a16="http://schemas.microsoft.com/office/drawing/2014/main" id="{A601543E-729E-1353-DC77-8E5510424CCC}"/>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p>
          </p:txBody>
        </p:sp>
        <p:sp>
          <p:nvSpPr>
            <p:cNvPr id="31" name="object 9">
              <a:extLst>
                <a:ext uri="{FF2B5EF4-FFF2-40B4-BE49-F238E27FC236}">
                  <a16:creationId xmlns:a16="http://schemas.microsoft.com/office/drawing/2014/main" id="{0693074B-195F-3356-427B-176CDC8D9254}"/>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283e0b-db31-4043-a2ef-b80661bf084a" xsi:nil="true"/>
    <lcf76f155ced4ddcb4097134ff3c332f xmlns="35505c99-7644-4af5-880f-e72a63b7445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0402E4D94C74E8A34FE6577E37128" ma:contentTypeVersion="13" ma:contentTypeDescription="Create a new document." ma:contentTypeScope="" ma:versionID="010ba857f4feb5665492adc15ab0516c">
  <xsd:schema xmlns:xsd="http://www.w3.org/2001/XMLSchema" xmlns:xs="http://www.w3.org/2001/XMLSchema" xmlns:p="http://schemas.microsoft.com/office/2006/metadata/properties" xmlns:ns2="63dbb5cc-abe5-42fb-b825-f6ae724f5002" xmlns:ns3="35505c99-7644-4af5-880f-e72a63b74453" xmlns:ns4="ca283e0b-db31-4043-a2ef-b80661bf084a" targetNamespace="http://schemas.microsoft.com/office/2006/metadata/properties" ma:root="true" ma:fieldsID="8aa344197a203be32af2bd89293dbd4e" ns2:_="" ns3:_="" ns4:_="">
    <xsd:import namespace="63dbb5cc-abe5-42fb-b825-f6ae724f5002"/>
    <xsd:import namespace="35505c99-7644-4af5-880f-e72a63b74453"/>
    <xsd:import namespace="ca283e0b-db31-4043-a2ef-b80661bf084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dbb5cc-abe5-42fb-b825-f6ae724f5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5505c99-7644-4af5-880f-e72a63b74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aa054b2-bfb2-4dba-b987-863b1caa0355}" ma:internalName="TaxCatchAll" ma:showField="CatchAllData" ma:web="63dbb5cc-abe5-42fb-b825-f6ae724f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712B8E-1B75-4997-B76B-251FB00DF67D}">
  <ds:schemaRefs>
    <ds:schemaRef ds:uri="http://schemas.microsoft.com/office/2006/metadata/properties"/>
    <ds:schemaRef ds:uri="http://purl.org/dc/terms/"/>
    <ds:schemaRef ds:uri="63dbb5cc-abe5-42fb-b825-f6ae724f5002"/>
    <ds:schemaRef ds:uri="http://schemas.microsoft.com/office/infopath/2007/PartnerControls"/>
    <ds:schemaRef ds:uri="http://www.w3.org/XML/1998/namespace"/>
    <ds:schemaRef ds:uri="http://schemas.microsoft.com/office/2006/documentManagement/types"/>
    <ds:schemaRef ds:uri="http://purl.org/dc/dcmitype/"/>
    <ds:schemaRef ds:uri="ca283e0b-db31-4043-a2ef-b80661bf084a"/>
    <ds:schemaRef ds:uri="35505c99-7644-4af5-880f-e72a63b74453"/>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961A3DB5-D0E3-463F-A736-A775FDFBA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dbb5cc-abe5-42fb-b825-f6ae724f5002"/>
    <ds:schemaRef ds:uri="35505c99-7644-4af5-880f-e72a63b74453"/>
    <ds:schemaRef ds:uri="ca283e0b-db31-4043-a2ef-b80661bf0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2846CB-3998-490A-BFC3-E152F77FB477}">
  <ds:schemaRefs>
    <ds:schemaRef ds:uri="http://schemas.microsoft.com/sharepoint/events"/>
  </ds:schemaRefs>
</ds:datastoreItem>
</file>

<file path=customXml/itemProps4.xml><?xml version="1.0" encoding="utf-8"?>
<ds:datastoreItem xmlns:ds="http://schemas.openxmlformats.org/officeDocument/2006/customXml" ds:itemID="{E8CE6DCF-38B9-4B07-BBED-2C6608EDF1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332</TotalTime>
  <Words>1032</Words>
  <Application>Microsoft Office PowerPoint</Application>
  <PresentationFormat>Προσαρμογή</PresentationFormat>
  <Paragraphs>75</Paragraphs>
  <Slides>9</Slides>
  <Notes>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9</vt:i4>
      </vt:variant>
    </vt:vector>
  </HeadingPairs>
  <TitlesOfParts>
    <vt:vector size="15" baseType="lpstr">
      <vt:lpstr>Aptos</vt:lpstr>
      <vt:lpstr>Arial</vt:lpstr>
      <vt:lpstr>Calibri</vt:lpstr>
      <vt:lpstr>Open Sans</vt:lpstr>
      <vt:lpstr>Wingdings</vt:lpstr>
      <vt:lpstr>Office Theme</vt:lpstr>
      <vt:lpstr>Παρουσίαση του PowerPoint</vt:lpstr>
      <vt:lpstr>ΤΙ ΕΙΝΑΙ ΤΟ TRIPLE P; </vt:lpstr>
      <vt:lpstr>Παρουσίαση του PowerPoint</vt:lpstr>
      <vt:lpstr>ΣΕ ΠΟΙΟΥΣ ΑΠΕΥΘΥΝΕΤΑΙ ΤΟ ΠΡΟΓΡΑΜΜΑ TRIPLE P ΓΙΑ ΕΦΗΒΟΥΣ;  </vt:lpstr>
      <vt:lpstr>ΤΙ ΠΡΟΣΦΕΡΕΙ ΤΟ TRIPLE P;</vt:lpstr>
      <vt:lpstr>Παρουσίαση του PowerPoint</vt:lpstr>
      <vt:lpstr>Παρουσίαση του PowerPoint</vt:lpstr>
      <vt:lpstr>ΟΜΑΔΕΣ ΘΕΡΑΠΕΥΤΙΚΗΣ ΠΑΡΕΜΒΑΣΗΣ (ΟΜΑΔΕΣ ΓΟΝΕΩΝ)</vt:lpstr>
      <vt:lpstr>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PPT_TEMPLATE_GONEIKOTHTA</dc:title>
  <dc:creator>Aggeliki Nestoridou, CICERO</dc:creator>
  <cp:lastModifiedBy>Eleni Panagaki</cp:lastModifiedBy>
  <cp:revision>115</cp:revision>
  <dcterms:created xsi:type="dcterms:W3CDTF">2025-12-03T12:12:20Z</dcterms:created>
  <dcterms:modified xsi:type="dcterms:W3CDTF">2026-03-16T07:54:22Z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2025-12-03T00:00:00Z</vt:filetime>
  </property>
  <property fmtid="{D5CDD505-2E9C-101B-9397-08002B2CF9AE}" pid="3" name="Creator">
    <vt:lpwstr>Adobe Illustrator 29.2 (Macintosh)</vt:lpwstr>
  </property>
  <property fmtid="{D5CDD505-2E9C-101B-9397-08002B2CF9AE}" pid="4" name="GTS_PDFXConformance">
    <vt:lpwstr>PDF/X-1a:2001</vt:lpwstr>
  </property>
  <property fmtid="{D5CDD505-2E9C-101B-9397-08002B2CF9AE}" pid="5" name="GTS_PDFXVersion">
    <vt:lpwstr>PDF/X-1:2001</vt:lpwstr>
  </property>
  <property fmtid="{D5CDD505-2E9C-101B-9397-08002B2CF9AE}" pid="6" name="LastSaved">
    <vt:filetime>2025-12-03T00:00:00Z</vt:filetime>
  </property>
  <property fmtid="{D5CDD505-2E9C-101B-9397-08002B2CF9AE}" pid="7" name="Producer">
    <vt:lpwstr>Adobe PDF library 17.00</vt:lpwstr>
  </property>
  <property fmtid="{D5CDD505-2E9C-101B-9397-08002B2CF9AE}" pid="8" name="ContentTypeId">
    <vt:lpwstr>0x0101007670402E4D94C74E8A34FE6577E37128</vt:lpwstr>
  </property>
  <property fmtid="{D5CDD505-2E9C-101B-9397-08002B2CF9AE}" pid="9" name="MediaServiceImageTags">
    <vt:lpwstr/>
  </property>
</Properties>
</file>